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h0Hsr0fxFpkEOAKsIF3g1UdT08R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83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3b29d1cf63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3b29d1cf6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23b29d1cf63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ad24cd7be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3ad24cd7be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g23ad24cd7be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23c9611b9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23c9611b984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23c9611b984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23a52a2809f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23a52a2809f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23a52a2809f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3ad24cd7b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23ad24cd7be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g23ad24cd7be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3ad24cd7b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3ad24cd7be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Spring Webinar Series “Many Facets of Coding” explored various coding and reimbursement topics.</a:t>
            </a:r>
            <a:endParaRPr/>
          </a:p>
        </p:txBody>
      </p:sp>
      <p:sp>
        <p:nvSpPr>
          <p:cNvPr id="224" name="Google Shape;224;g23ad24cd7be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1ec51940e2_5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1ec51940e2_5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data represented here was aggregated from the responses submitted via the individual evaluation forms from each of the six webinars offered to members.</a:t>
            </a:r>
            <a:endParaRPr/>
          </a:p>
        </p:txBody>
      </p:sp>
      <p:sp>
        <p:nvSpPr>
          <p:cNvPr id="233" name="Google Shape;233;g21ec51940e2_5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23a52a2809f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23a52a2809f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g23a52a2809f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23b83697f87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23b83697f87_0_2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g23b83697f87_0_2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3a52a27d3d_0_8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g23a52a27d3d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1d9565819b_1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g21d9565819b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23b598412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23b5984126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g23b5984126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 </a:t>
            </a:r>
            <a:endParaRPr/>
          </a:p>
        </p:txBody>
      </p:sp>
      <p:sp>
        <p:nvSpPr>
          <p:cNvPr id="108" name="Google Shape;10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3ad24cd7be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3ad24cd7be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g23ad24cd7be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3ad24cd7b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23ad24cd7b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g23ad24cd7b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3b29d1cf6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3b29d1cf6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23b29d1cf6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13"/>
        <p:cNvGrpSpPr/>
        <p:nvPr/>
      </p:nvGrpSpPr>
      <p:grpSpPr>
        <a:xfrm>
          <a:off x="0" y="0"/>
          <a:ext cx="0" cy="0"/>
          <a:chOff x="0" y="0"/>
          <a:chExt cx="0" cy="0"/>
        </a:xfrm>
      </p:grpSpPr>
      <p:grpSp>
        <p:nvGrpSpPr>
          <p:cNvPr id="14" name="Google Shape;14;g23ad24cd7be_2_642"/>
          <p:cNvGrpSpPr/>
          <p:nvPr/>
        </p:nvGrpSpPr>
        <p:grpSpPr>
          <a:xfrm>
            <a:off x="8130968" y="7"/>
            <a:ext cx="4060732" cy="2707359"/>
            <a:chOff x="6098378" y="5"/>
            <a:chExt cx="3045625" cy="2030570"/>
          </a:xfrm>
        </p:grpSpPr>
        <p:sp>
          <p:nvSpPr>
            <p:cNvPr id="15" name="Google Shape;15;g23ad24cd7be_2_642"/>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6" name="Google Shape;16;g23ad24cd7be_2_642"/>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7" name="Google Shape;17;g23ad24cd7be_2_642"/>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8" name="Google Shape;18;g23ad24cd7be_2_642"/>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9" name="Google Shape;19;g23ad24cd7be_2_642"/>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20" name="Google Shape;20;g23ad24cd7be_2_642"/>
          <p:cNvSpPr txBox="1">
            <a:spLocks noGrp="1"/>
          </p:cNvSpPr>
          <p:nvPr>
            <p:ph type="ctrTitle"/>
          </p:nvPr>
        </p:nvSpPr>
        <p:spPr>
          <a:xfrm>
            <a:off x="797467" y="2366963"/>
            <a:ext cx="10962900" cy="11184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a:endParaRPr/>
          </a:p>
        </p:txBody>
      </p:sp>
      <p:sp>
        <p:nvSpPr>
          <p:cNvPr id="21" name="Google Shape;21;g23ad24cd7be_2_642"/>
          <p:cNvSpPr txBox="1">
            <a:spLocks noGrp="1"/>
          </p:cNvSpPr>
          <p:nvPr>
            <p:ph type="subTitle" idx="1"/>
          </p:nvPr>
        </p:nvSpPr>
        <p:spPr>
          <a:xfrm>
            <a:off x="797451" y="3621217"/>
            <a:ext cx="10962900" cy="577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Clr>
                <a:schemeClr val="lt1"/>
              </a:buClr>
              <a:buSzPts val="2800"/>
              <a:buNone/>
              <a:defRPr sz="2800">
                <a:solidFill>
                  <a:schemeClr val="lt1"/>
                </a:solidFill>
              </a:defRPr>
            </a:lvl1pPr>
            <a:lvl2pPr lvl="1">
              <a:lnSpc>
                <a:spcPct val="100000"/>
              </a:lnSpc>
              <a:spcBef>
                <a:spcPts val="0"/>
              </a:spcBef>
              <a:spcAft>
                <a:spcPts val="0"/>
              </a:spcAft>
              <a:buClr>
                <a:schemeClr val="lt1"/>
              </a:buClr>
              <a:buSzPts val="2800"/>
              <a:buNone/>
              <a:defRPr sz="2800">
                <a:solidFill>
                  <a:schemeClr val="lt1"/>
                </a:solidFill>
              </a:defRPr>
            </a:lvl2pPr>
            <a:lvl3pPr lvl="2">
              <a:lnSpc>
                <a:spcPct val="100000"/>
              </a:lnSpc>
              <a:spcBef>
                <a:spcPts val="0"/>
              </a:spcBef>
              <a:spcAft>
                <a:spcPts val="0"/>
              </a:spcAft>
              <a:buClr>
                <a:schemeClr val="lt1"/>
              </a:buClr>
              <a:buSzPts val="2800"/>
              <a:buNone/>
              <a:defRPr sz="2800">
                <a:solidFill>
                  <a:schemeClr val="lt1"/>
                </a:solidFill>
              </a:defRPr>
            </a:lvl3pPr>
            <a:lvl4pPr lvl="3">
              <a:lnSpc>
                <a:spcPct val="100000"/>
              </a:lnSpc>
              <a:spcBef>
                <a:spcPts val="0"/>
              </a:spcBef>
              <a:spcAft>
                <a:spcPts val="0"/>
              </a:spcAft>
              <a:buClr>
                <a:schemeClr val="lt1"/>
              </a:buClr>
              <a:buSzPts val="2800"/>
              <a:buNone/>
              <a:defRPr sz="2800">
                <a:solidFill>
                  <a:schemeClr val="lt1"/>
                </a:solidFill>
              </a:defRPr>
            </a:lvl4pPr>
            <a:lvl5pPr lvl="4">
              <a:lnSpc>
                <a:spcPct val="100000"/>
              </a:lnSpc>
              <a:spcBef>
                <a:spcPts val="0"/>
              </a:spcBef>
              <a:spcAft>
                <a:spcPts val="0"/>
              </a:spcAft>
              <a:buClr>
                <a:schemeClr val="lt1"/>
              </a:buClr>
              <a:buSzPts val="2800"/>
              <a:buNone/>
              <a:defRPr sz="2800">
                <a:solidFill>
                  <a:schemeClr val="lt1"/>
                </a:solidFill>
              </a:defRPr>
            </a:lvl5pPr>
            <a:lvl6pPr lvl="5">
              <a:lnSpc>
                <a:spcPct val="100000"/>
              </a:lnSpc>
              <a:spcBef>
                <a:spcPts val="0"/>
              </a:spcBef>
              <a:spcAft>
                <a:spcPts val="0"/>
              </a:spcAft>
              <a:buClr>
                <a:schemeClr val="lt1"/>
              </a:buClr>
              <a:buSzPts val="2800"/>
              <a:buNone/>
              <a:defRPr sz="2800">
                <a:solidFill>
                  <a:schemeClr val="lt1"/>
                </a:solidFill>
              </a:defRPr>
            </a:lvl6pPr>
            <a:lvl7pPr lvl="6">
              <a:lnSpc>
                <a:spcPct val="100000"/>
              </a:lnSpc>
              <a:spcBef>
                <a:spcPts val="0"/>
              </a:spcBef>
              <a:spcAft>
                <a:spcPts val="0"/>
              </a:spcAft>
              <a:buClr>
                <a:schemeClr val="lt1"/>
              </a:buClr>
              <a:buSzPts val="2800"/>
              <a:buNone/>
              <a:defRPr sz="2800">
                <a:solidFill>
                  <a:schemeClr val="lt1"/>
                </a:solidFill>
              </a:defRPr>
            </a:lvl7pPr>
            <a:lvl8pPr lvl="7">
              <a:lnSpc>
                <a:spcPct val="100000"/>
              </a:lnSpc>
              <a:spcBef>
                <a:spcPts val="0"/>
              </a:spcBef>
              <a:spcAft>
                <a:spcPts val="0"/>
              </a:spcAft>
              <a:buClr>
                <a:schemeClr val="lt1"/>
              </a:buClr>
              <a:buSzPts val="2800"/>
              <a:buNone/>
              <a:defRPr sz="2800">
                <a:solidFill>
                  <a:schemeClr val="lt1"/>
                </a:solidFill>
              </a:defRPr>
            </a:lvl8pPr>
            <a:lvl9pPr lvl="8">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22" name="Google Shape;22;g23ad24cd7be_2_64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g23ad24cd7be_2_702"/>
          <p:cNvGrpSpPr/>
          <p:nvPr/>
        </p:nvGrpSpPr>
        <p:grpSpPr>
          <a:xfrm>
            <a:off x="8130968" y="7"/>
            <a:ext cx="4060732" cy="2707359"/>
            <a:chOff x="6098378" y="5"/>
            <a:chExt cx="3045625" cy="2030570"/>
          </a:xfrm>
        </p:grpSpPr>
        <p:sp>
          <p:nvSpPr>
            <p:cNvPr id="75" name="Google Shape;75;g23ad24cd7be_2_702"/>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 name="Google Shape;76;g23ad24cd7be_2_702"/>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 name="Google Shape;77;g23ad24cd7be_2_702"/>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 name="Google Shape;78;g23ad24cd7be_2_702"/>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 name="Google Shape;79;g23ad24cd7be_2_702"/>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0" name="Google Shape;80;g23ad24cd7be_2_702"/>
          <p:cNvSpPr txBox="1">
            <a:spLocks noGrp="1"/>
          </p:cNvSpPr>
          <p:nvPr>
            <p:ph type="title" hasCustomPrompt="1"/>
          </p:nvPr>
        </p:nvSpPr>
        <p:spPr>
          <a:xfrm>
            <a:off x="415600" y="1674733"/>
            <a:ext cx="11360700" cy="2707500"/>
          </a:xfrm>
          <a:prstGeom prst="rect">
            <a:avLst/>
          </a:prstGeom>
        </p:spPr>
        <p:txBody>
          <a:bodyPr spcFirstLastPara="1" wrap="square" lIns="121900" tIns="121900" rIns="121900" bIns="121900" anchor="b" anchorCtr="0">
            <a:normAutofit/>
          </a:bodyPr>
          <a:lstStyle>
            <a:lvl1pPr lvl="0" algn="ctr">
              <a:spcBef>
                <a:spcPts val="0"/>
              </a:spcBef>
              <a:spcAft>
                <a:spcPts val="0"/>
              </a:spcAft>
              <a:buClr>
                <a:schemeClr val="lt1"/>
              </a:buClr>
              <a:buSzPts val="16000"/>
              <a:buNone/>
              <a:defRPr sz="16000">
                <a:solidFill>
                  <a:schemeClr val="lt1"/>
                </a:solidFill>
              </a:defRPr>
            </a:lvl1pPr>
            <a:lvl2pPr lvl="1" algn="ctr">
              <a:spcBef>
                <a:spcPts val="0"/>
              </a:spcBef>
              <a:spcAft>
                <a:spcPts val="0"/>
              </a:spcAft>
              <a:buClr>
                <a:schemeClr val="lt1"/>
              </a:buClr>
              <a:buSzPts val="16000"/>
              <a:buNone/>
              <a:defRPr sz="16000">
                <a:solidFill>
                  <a:schemeClr val="lt1"/>
                </a:solidFill>
              </a:defRPr>
            </a:lvl2pPr>
            <a:lvl3pPr lvl="2" algn="ctr">
              <a:spcBef>
                <a:spcPts val="0"/>
              </a:spcBef>
              <a:spcAft>
                <a:spcPts val="0"/>
              </a:spcAft>
              <a:buClr>
                <a:schemeClr val="lt1"/>
              </a:buClr>
              <a:buSzPts val="16000"/>
              <a:buNone/>
              <a:defRPr sz="16000">
                <a:solidFill>
                  <a:schemeClr val="lt1"/>
                </a:solidFill>
              </a:defRPr>
            </a:lvl3pPr>
            <a:lvl4pPr lvl="3" algn="ctr">
              <a:spcBef>
                <a:spcPts val="0"/>
              </a:spcBef>
              <a:spcAft>
                <a:spcPts val="0"/>
              </a:spcAft>
              <a:buClr>
                <a:schemeClr val="lt1"/>
              </a:buClr>
              <a:buSzPts val="16000"/>
              <a:buNone/>
              <a:defRPr sz="16000">
                <a:solidFill>
                  <a:schemeClr val="lt1"/>
                </a:solidFill>
              </a:defRPr>
            </a:lvl4pPr>
            <a:lvl5pPr lvl="4" algn="ctr">
              <a:spcBef>
                <a:spcPts val="0"/>
              </a:spcBef>
              <a:spcAft>
                <a:spcPts val="0"/>
              </a:spcAft>
              <a:buClr>
                <a:schemeClr val="lt1"/>
              </a:buClr>
              <a:buSzPts val="16000"/>
              <a:buNone/>
              <a:defRPr sz="16000">
                <a:solidFill>
                  <a:schemeClr val="lt1"/>
                </a:solidFill>
              </a:defRPr>
            </a:lvl5pPr>
            <a:lvl6pPr lvl="5" algn="ctr">
              <a:spcBef>
                <a:spcPts val="0"/>
              </a:spcBef>
              <a:spcAft>
                <a:spcPts val="0"/>
              </a:spcAft>
              <a:buClr>
                <a:schemeClr val="lt1"/>
              </a:buClr>
              <a:buSzPts val="16000"/>
              <a:buNone/>
              <a:defRPr sz="16000">
                <a:solidFill>
                  <a:schemeClr val="lt1"/>
                </a:solidFill>
              </a:defRPr>
            </a:lvl6pPr>
            <a:lvl7pPr lvl="6" algn="ctr">
              <a:spcBef>
                <a:spcPts val="0"/>
              </a:spcBef>
              <a:spcAft>
                <a:spcPts val="0"/>
              </a:spcAft>
              <a:buClr>
                <a:schemeClr val="lt1"/>
              </a:buClr>
              <a:buSzPts val="16000"/>
              <a:buNone/>
              <a:defRPr sz="16000">
                <a:solidFill>
                  <a:schemeClr val="lt1"/>
                </a:solidFill>
              </a:defRPr>
            </a:lvl7pPr>
            <a:lvl8pPr lvl="7" algn="ctr">
              <a:spcBef>
                <a:spcPts val="0"/>
              </a:spcBef>
              <a:spcAft>
                <a:spcPts val="0"/>
              </a:spcAft>
              <a:buClr>
                <a:schemeClr val="lt1"/>
              </a:buClr>
              <a:buSzPts val="16000"/>
              <a:buNone/>
              <a:defRPr sz="16000">
                <a:solidFill>
                  <a:schemeClr val="lt1"/>
                </a:solidFill>
              </a:defRPr>
            </a:lvl8pPr>
            <a:lvl9pPr lvl="8" algn="ctr">
              <a:spcBef>
                <a:spcPts val="0"/>
              </a:spcBef>
              <a:spcAft>
                <a:spcPts val="0"/>
              </a:spcAft>
              <a:buClr>
                <a:schemeClr val="lt1"/>
              </a:buClr>
              <a:buSzPts val="16000"/>
              <a:buNone/>
              <a:defRPr sz="16000">
                <a:solidFill>
                  <a:schemeClr val="lt1"/>
                </a:solidFill>
              </a:defRPr>
            </a:lvl9pPr>
          </a:lstStyle>
          <a:p>
            <a:r>
              <a:t>xx%</a:t>
            </a:r>
          </a:p>
        </p:txBody>
      </p:sp>
      <p:sp>
        <p:nvSpPr>
          <p:cNvPr id="81" name="Google Shape;81;g23ad24cd7be_2_702"/>
          <p:cNvSpPr txBox="1">
            <a:spLocks noGrp="1"/>
          </p:cNvSpPr>
          <p:nvPr>
            <p:ph type="body" idx="1"/>
          </p:nvPr>
        </p:nvSpPr>
        <p:spPr>
          <a:xfrm>
            <a:off x="415600" y="4492300"/>
            <a:ext cx="11360700" cy="17091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Clr>
                <a:schemeClr val="lt1"/>
              </a:buClr>
              <a:buSzPts val="2400"/>
              <a:buChar char="●"/>
              <a:defRPr>
                <a:solidFill>
                  <a:schemeClr val="lt1"/>
                </a:solidFill>
              </a:defRPr>
            </a:lvl1pPr>
            <a:lvl2pPr marL="914400" lvl="1" indent="-349250" algn="ctr">
              <a:spcBef>
                <a:spcPts val="0"/>
              </a:spcBef>
              <a:spcAft>
                <a:spcPts val="0"/>
              </a:spcAft>
              <a:buClr>
                <a:schemeClr val="lt1"/>
              </a:buClr>
              <a:buSzPts val="1900"/>
              <a:buChar char="○"/>
              <a:defRPr>
                <a:solidFill>
                  <a:schemeClr val="lt1"/>
                </a:solidFill>
              </a:defRPr>
            </a:lvl2pPr>
            <a:lvl3pPr marL="1371600" lvl="2" indent="-349250" algn="ctr">
              <a:spcBef>
                <a:spcPts val="0"/>
              </a:spcBef>
              <a:spcAft>
                <a:spcPts val="0"/>
              </a:spcAft>
              <a:buClr>
                <a:schemeClr val="lt1"/>
              </a:buClr>
              <a:buSzPts val="1900"/>
              <a:buChar char="■"/>
              <a:defRPr>
                <a:solidFill>
                  <a:schemeClr val="lt1"/>
                </a:solidFill>
              </a:defRPr>
            </a:lvl3pPr>
            <a:lvl4pPr marL="1828800" lvl="3" indent="-349250" algn="ctr">
              <a:spcBef>
                <a:spcPts val="0"/>
              </a:spcBef>
              <a:spcAft>
                <a:spcPts val="0"/>
              </a:spcAft>
              <a:buClr>
                <a:schemeClr val="lt1"/>
              </a:buClr>
              <a:buSzPts val="1900"/>
              <a:buChar char="●"/>
              <a:defRPr>
                <a:solidFill>
                  <a:schemeClr val="lt1"/>
                </a:solidFill>
              </a:defRPr>
            </a:lvl4pPr>
            <a:lvl5pPr marL="2286000" lvl="4" indent="-349250" algn="ctr">
              <a:spcBef>
                <a:spcPts val="0"/>
              </a:spcBef>
              <a:spcAft>
                <a:spcPts val="0"/>
              </a:spcAft>
              <a:buClr>
                <a:schemeClr val="lt1"/>
              </a:buClr>
              <a:buSzPts val="1900"/>
              <a:buChar char="○"/>
              <a:defRPr>
                <a:solidFill>
                  <a:schemeClr val="lt1"/>
                </a:solidFill>
              </a:defRPr>
            </a:lvl5pPr>
            <a:lvl6pPr marL="2743200" lvl="5" indent="-349250" algn="ctr">
              <a:spcBef>
                <a:spcPts val="0"/>
              </a:spcBef>
              <a:spcAft>
                <a:spcPts val="0"/>
              </a:spcAft>
              <a:buClr>
                <a:schemeClr val="lt1"/>
              </a:buClr>
              <a:buSzPts val="1900"/>
              <a:buChar char="■"/>
              <a:defRPr>
                <a:solidFill>
                  <a:schemeClr val="lt1"/>
                </a:solidFill>
              </a:defRPr>
            </a:lvl6pPr>
            <a:lvl7pPr marL="3200400" lvl="6" indent="-349250" algn="ctr">
              <a:spcBef>
                <a:spcPts val="0"/>
              </a:spcBef>
              <a:spcAft>
                <a:spcPts val="0"/>
              </a:spcAft>
              <a:buClr>
                <a:schemeClr val="lt1"/>
              </a:buClr>
              <a:buSzPts val="1900"/>
              <a:buChar char="●"/>
              <a:defRPr>
                <a:solidFill>
                  <a:schemeClr val="lt1"/>
                </a:solidFill>
              </a:defRPr>
            </a:lvl7pPr>
            <a:lvl8pPr marL="3657600" lvl="7" indent="-349250" algn="ctr">
              <a:spcBef>
                <a:spcPts val="0"/>
              </a:spcBef>
              <a:spcAft>
                <a:spcPts val="0"/>
              </a:spcAft>
              <a:buClr>
                <a:schemeClr val="lt1"/>
              </a:buClr>
              <a:buSzPts val="1900"/>
              <a:buChar char="○"/>
              <a:defRPr>
                <a:solidFill>
                  <a:schemeClr val="lt1"/>
                </a:solidFill>
              </a:defRPr>
            </a:lvl8pPr>
            <a:lvl9pPr marL="4114800" lvl="8" indent="-349250" algn="ctr">
              <a:spcBef>
                <a:spcPts val="0"/>
              </a:spcBef>
              <a:spcAft>
                <a:spcPts val="0"/>
              </a:spcAft>
              <a:buClr>
                <a:schemeClr val="lt1"/>
              </a:buClr>
              <a:buSzPts val="1900"/>
              <a:buChar char="■"/>
              <a:defRPr>
                <a:solidFill>
                  <a:schemeClr val="lt1"/>
                </a:solidFill>
              </a:defRPr>
            </a:lvl9pPr>
          </a:lstStyle>
          <a:p>
            <a:endParaRPr/>
          </a:p>
        </p:txBody>
      </p:sp>
      <p:sp>
        <p:nvSpPr>
          <p:cNvPr id="82" name="Google Shape;82;g23ad24cd7be_2_70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3"/>
        <p:cNvGrpSpPr/>
        <p:nvPr/>
      </p:nvGrpSpPr>
      <p:grpSpPr>
        <a:xfrm>
          <a:off x="0" y="0"/>
          <a:ext cx="0" cy="0"/>
          <a:chOff x="0" y="0"/>
          <a:chExt cx="0" cy="0"/>
        </a:xfrm>
      </p:grpSpPr>
      <p:sp>
        <p:nvSpPr>
          <p:cNvPr id="84" name="Google Shape;84;g23ad24cd7be_2_71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5"/>
        <p:cNvGrpSpPr/>
        <p:nvPr/>
      </p:nvGrpSpPr>
      <p:grpSpPr>
        <a:xfrm>
          <a:off x="0" y="0"/>
          <a:ext cx="0" cy="0"/>
          <a:chOff x="0" y="0"/>
          <a:chExt cx="0" cy="0"/>
        </a:xfrm>
      </p:grpSpPr>
      <p:sp>
        <p:nvSpPr>
          <p:cNvPr id="86" name="Google Shape;86;g23ad24cd7be_2_7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87" name="Google Shape;87;g23ad24cd7be_2_71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1600"/>
              </a:spcBef>
              <a:spcAft>
                <a:spcPts val="0"/>
              </a:spcAft>
              <a:buClr>
                <a:schemeClr val="dk1"/>
              </a:buClr>
              <a:buSzPts val="1800"/>
              <a:buChar char="○"/>
              <a:defRPr/>
            </a:lvl2pPr>
            <a:lvl3pPr marL="1371600" lvl="2" indent="-342900" algn="l" rtl="0">
              <a:lnSpc>
                <a:spcPct val="90000"/>
              </a:lnSpc>
              <a:spcBef>
                <a:spcPts val="1600"/>
              </a:spcBef>
              <a:spcAft>
                <a:spcPts val="0"/>
              </a:spcAft>
              <a:buClr>
                <a:schemeClr val="dk1"/>
              </a:buClr>
              <a:buSzPts val="1800"/>
              <a:buChar char="■"/>
              <a:defRPr/>
            </a:lvl3pPr>
            <a:lvl4pPr marL="1828800" lvl="3" indent="-342900" algn="l" rtl="0">
              <a:lnSpc>
                <a:spcPct val="90000"/>
              </a:lnSpc>
              <a:spcBef>
                <a:spcPts val="1600"/>
              </a:spcBef>
              <a:spcAft>
                <a:spcPts val="0"/>
              </a:spcAft>
              <a:buClr>
                <a:schemeClr val="dk1"/>
              </a:buClr>
              <a:buSzPts val="1800"/>
              <a:buChar char="●"/>
              <a:defRPr/>
            </a:lvl4pPr>
            <a:lvl5pPr marL="2286000" lvl="4" indent="-342900" algn="l" rtl="0">
              <a:lnSpc>
                <a:spcPct val="90000"/>
              </a:lnSpc>
              <a:spcBef>
                <a:spcPts val="1600"/>
              </a:spcBef>
              <a:spcAft>
                <a:spcPts val="0"/>
              </a:spcAft>
              <a:buClr>
                <a:schemeClr val="dk1"/>
              </a:buClr>
              <a:buSzPts val="1800"/>
              <a:buChar char="○"/>
              <a:defRPr/>
            </a:lvl5pPr>
            <a:lvl6pPr marL="2743200" lvl="5" indent="-342900" algn="l" rtl="0">
              <a:lnSpc>
                <a:spcPct val="90000"/>
              </a:lnSpc>
              <a:spcBef>
                <a:spcPts val="1600"/>
              </a:spcBef>
              <a:spcAft>
                <a:spcPts val="0"/>
              </a:spcAft>
              <a:buClr>
                <a:schemeClr val="dk1"/>
              </a:buClr>
              <a:buSzPts val="1800"/>
              <a:buChar char="■"/>
              <a:defRPr/>
            </a:lvl6pPr>
            <a:lvl7pPr marL="3200400" lvl="6" indent="-342900" algn="l" rtl="0">
              <a:lnSpc>
                <a:spcPct val="90000"/>
              </a:lnSpc>
              <a:spcBef>
                <a:spcPts val="1600"/>
              </a:spcBef>
              <a:spcAft>
                <a:spcPts val="0"/>
              </a:spcAft>
              <a:buClr>
                <a:schemeClr val="dk1"/>
              </a:buClr>
              <a:buSzPts val="1800"/>
              <a:buChar char="●"/>
              <a:defRPr/>
            </a:lvl7pPr>
            <a:lvl8pPr marL="3657600" lvl="7" indent="-342900" algn="l" rtl="0">
              <a:lnSpc>
                <a:spcPct val="90000"/>
              </a:lnSpc>
              <a:spcBef>
                <a:spcPts val="1600"/>
              </a:spcBef>
              <a:spcAft>
                <a:spcPts val="0"/>
              </a:spcAft>
              <a:buClr>
                <a:schemeClr val="dk1"/>
              </a:buClr>
              <a:buSzPts val="1800"/>
              <a:buChar char="○"/>
              <a:defRPr/>
            </a:lvl8pPr>
            <a:lvl9pPr marL="4114800" lvl="8" indent="-342900" algn="l" rtl="0">
              <a:lnSpc>
                <a:spcPct val="90000"/>
              </a:lnSpc>
              <a:spcBef>
                <a:spcPts val="1600"/>
              </a:spcBef>
              <a:spcAft>
                <a:spcPts val="1600"/>
              </a:spcAft>
              <a:buClr>
                <a:schemeClr val="dk1"/>
              </a:buClr>
              <a:buSzPts val="1800"/>
              <a:buChar char="■"/>
              <a:defRPr/>
            </a:lvl9pPr>
          </a:lstStyle>
          <a:p>
            <a:endParaRPr/>
          </a:p>
        </p:txBody>
      </p:sp>
      <p:sp>
        <p:nvSpPr>
          <p:cNvPr id="88" name="Google Shape;88;g23ad24cd7be_2_7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g23ad24cd7be_2_7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0" name="Google Shape;90;g23ad24cd7be_2_7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3"/>
        <p:cNvGrpSpPr/>
        <p:nvPr/>
      </p:nvGrpSpPr>
      <p:grpSpPr>
        <a:xfrm>
          <a:off x="0" y="0"/>
          <a:ext cx="0" cy="0"/>
          <a:chOff x="0" y="0"/>
          <a:chExt cx="0" cy="0"/>
        </a:xfrm>
      </p:grpSpPr>
      <p:grpSp>
        <p:nvGrpSpPr>
          <p:cNvPr id="24" name="Google Shape;24;g23ad24cd7be_2_652"/>
          <p:cNvGrpSpPr/>
          <p:nvPr/>
        </p:nvGrpSpPr>
        <p:grpSpPr>
          <a:xfrm>
            <a:off x="8130968" y="7"/>
            <a:ext cx="4060732" cy="2707359"/>
            <a:chOff x="6098378" y="5"/>
            <a:chExt cx="3045625" cy="2030570"/>
          </a:xfrm>
        </p:grpSpPr>
        <p:sp>
          <p:nvSpPr>
            <p:cNvPr id="25" name="Google Shape;25;g23ad24cd7be_2_652"/>
            <p:cNvSpPr/>
            <p:nvPr/>
          </p:nvSpPr>
          <p:spPr>
            <a:xfrm>
              <a:off x="8128803" y="16"/>
              <a:ext cx="1015200" cy="1015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6" name="Google Shape;26;g23ad24cd7be_2_652"/>
            <p:cNvSpPr/>
            <p:nvPr/>
          </p:nvSpPr>
          <p:spPr>
            <a:xfrm flipH="1">
              <a:off x="7113463" y="5"/>
              <a:ext cx="1015200" cy="1015200"/>
            </a:xfrm>
            <a:prstGeom prst="rtTriangl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7" name="Google Shape;27;g23ad24cd7be_2_652"/>
            <p:cNvSpPr/>
            <p:nvPr/>
          </p:nvSpPr>
          <p:spPr>
            <a:xfrm rot="10800000" flipH="1">
              <a:off x="7113588" y="107"/>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8" name="Google Shape;28;g23ad24cd7be_2_652"/>
            <p:cNvSpPr/>
            <p:nvPr/>
          </p:nvSpPr>
          <p:spPr>
            <a:xfrm rot="10800000">
              <a:off x="6098378" y="97"/>
              <a:ext cx="1015200" cy="1015200"/>
            </a:xfrm>
            <a:prstGeom prst="rtTriangl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29" name="Google Shape;29;g23ad24cd7be_2_652"/>
            <p:cNvSpPr/>
            <p:nvPr/>
          </p:nvSpPr>
          <p:spPr>
            <a:xfrm rot="10800000">
              <a:off x="8128789" y="1015375"/>
              <a:ext cx="1015200" cy="1015200"/>
            </a:xfrm>
            <a:prstGeom prst="rtTriangle">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0" name="Google Shape;30;g23ad24cd7be_2_652"/>
          <p:cNvSpPr txBox="1">
            <a:spLocks noGrp="1"/>
          </p:cNvSpPr>
          <p:nvPr>
            <p:ph type="title"/>
          </p:nvPr>
        </p:nvSpPr>
        <p:spPr>
          <a:xfrm>
            <a:off x="797467" y="2869796"/>
            <a:ext cx="10962900" cy="11184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5600"/>
              <a:buNone/>
              <a:defRPr sz="5600">
                <a:solidFill>
                  <a:schemeClr val="lt1"/>
                </a:solidFill>
              </a:defRPr>
            </a:lvl1pPr>
            <a:lvl2pPr lvl="1">
              <a:spcBef>
                <a:spcPts val="0"/>
              </a:spcBef>
              <a:spcAft>
                <a:spcPts val="0"/>
              </a:spcAft>
              <a:buClr>
                <a:schemeClr val="lt1"/>
              </a:buClr>
              <a:buSzPts val="5600"/>
              <a:buNone/>
              <a:defRPr sz="5600">
                <a:solidFill>
                  <a:schemeClr val="lt1"/>
                </a:solidFill>
              </a:defRPr>
            </a:lvl2pPr>
            <a:lvl3pPr lvl="2">
              <a:spcBef>
                <a:spcPts val="0"/>
              </a:spcBef>
              <a:spcAft>
                <a:spcPts val="0"/>
              </a:spcAft>
              <a:buClr>
                <a:schemeClr val="lt1"/>
              </a:buClr>
              <a:buSzPts val="5600"/>
              <a:buNone/>
              <a:defRPr sz="5600">
                <a:solidFill>
                  <a:schemeClr val="lt1"/>
                </a:solidFill>
              </a:defRPr>
            </a:lvl3pPr>
            <a:lvl4pPr lvl="3">
              <a:spcBef>
                <a:spcPts val="0"/>
              </a:spcBef>
              <a:spcAft>
                <a:spcPts val="0"/>
              </a:spcAft>
              <a:buClr>
                <a:schemeClr val="lt1"/>
              </a:buClr>
              <a:buSzPts val="5600"/>
              <a:buNone/>
              <a:defRPr sz="5600">
                <a:solidFill>
                  <a:schemeClr val="lt1"/>
                </a:solidFill>
              </a:defRPr>
            </a:lvl4pPr>
            <a:lvl5pPr lvl="4">
              <a:spcBef>
                <a:spcPts val="0"/>
              </a:spcBef>
              <a:spcAft>
                <a:spcPts val="0"/>
              </a:spcAft>
              <a:buClr>
                <a:schemeClr val="lt1"/>
              </a:buClr>
              <a:buSzPts val="5600"/>
              <a:buNone/>
              <a:defRPr sz="5600">
                <a:solidFill>
                  <a:schemeClr val="lt1"/>
                </a:solidFill>
              </a:defRPr>
            </a:lvl5pPr>
            <a:lvl6pPr lvl="5">
              <a:spcBef>
                <a:spcPts val="0"/>
              </a:spcBef>
              <a:spcAft>
                <a:spcPts val="0"/>
              </a:spcAft>
              <a:buClr>
                <a:schemeClr val="lt1"/>
              </a:buClr>
              <a:buSzPts val="5600"/>
              <a:buNone/>
              <a:defRPr sz="5600">
                <a:solidFill>
                  <a:schemeClr val="lt1"/>
                </a:solidFill>
              </a:defRPr>
            </a:lvl6pPr>
            <a:lvl7pPr lvl="6">
              <a:spcBef>
                <a:spcPts val="0"/>
              </a:spcBef>
              <a:spcAft>
                <a:spcPts val="0"/>
              </a:spcAft>
              <a:buClr>
                <a:schemeClr val="lt1"/>
              </a:buClr>
              <a:buSzPts val="5600"/>
              <a:buNone/>
              <a:defRPr sz="5600">
                <a:solidFill>
                  <a:schemeClr val="lt1"/>
                </a:solidFill>
              </a:defRPr>
            </a:lvl7pPr>
            <a:lvl8pPr lvl="7">
              <a:spcBef>
                <a:spcPts val="0"/>
              </a:spcBef>
              <a:spcAft>
                <a:spcPts val="0"/>
              </a:spcAft>
              <a:buClr>
                <a:schemeClr val="lt1"/>
              </a:buClr>
              <a:buSzPts val="5600"/>
              <a:buNone/>
              <a:defRPr sz="5600">
                <a:solidFill>
                  <a:schemeClr val="lt1"/>
                </a:solidFill>
              </a:defRPr>
            </a:lvl8pPr>
            <a:lvl9pPr lvl="8">
              <a:spcBef>
                <a:spcPts val="0"/>
              </a:spcBef>
              <a:spcAft>
                <a:spcPts val="0"/>
              </a:spcAft>
              <a:buClr>
                <a:schemeClr val="lt1"/>
              </a:buClr>
              <a:buSzPts val="5600"/>
              <a:buNone/>
              <a:defRPr sz="5600">
                <a:solidFill>
                  <a:schemeClr val="lt1"/>
                </a:solidFill>
              </a:defRPr>
            </a:lvl9pPr>
          </a:lstStyle>
          <a:p>
            <a:endParaRPr/>
          </a:p>
        </p:txBody>
      </p:sp>
      <p:sp>
        <p:nvSpPr>
          <p:cNvPr id="31" name="Google Shape;31;g23ad24cd7be_2_65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grpSp>
        <p:nvGrpSpPr>
          <p:cNvPr id="33" name="Google Shape;33;g23ad24cd7be_2_661"/>
          <p:cNvGrpSpPr/>
          <p:nvPr/>
        </p:nvGrpSpPr>
        <p:grpSpPr>
          <a:xfrm>
            <a:off x="0" y="5204762"/>
            <a:ext cx="12191695" cy="1653192"/>
            <a:chOff x="0" y="3903669"/>
            <a:chExt cx="9144000" cy="1239925"/>
          </a:xfrm>
        </p:grpSpPr>
        <p:sp>
          <p:nvSpPr>
            <p:cNvPr id="34" name="Google Shape;34;g23ad24cd7be_2_661"/>
            <p:cNvSpPr/>
            <p:nvPr/>
          </p:nvSpPr>
          <p:spPr>
            <a:xfrm>
              <a:off x="8154895" y="3903669"/>
              <a:ext cx="989100" cy="9879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5" name="Google Shape;35;g23ad24cd7be_2_661"/>
            <p:cNvSpPr/>
            <p:nvPr/>
          </p:nvSpPr>
          <p:spPr>
            <a:xfrm flipH="1">
              <a:off x="6181163" y="3903669"/>
              <a:ext cx="989100" cy="9879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6" name="Google Shape;36;g23ad24cd7be_2_661"/>
            <p:cNvSpPr/>
            <p:nvPr/>
          </p:nvSpPr>
          <p:spPr>
            <a:xfrm>
              <a:off x="7170274" y="3903669"/>
              <a:ext cx="989100" cy="9879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g23ad24cd7be_2_661"/>
            <p:cNvSpPr/>
            <p:nvPr/>
          </p:nvSpPr>
          <p:spPr>
            <a:xfrm rot="10800000">
              <a:off x="8154757" y="3903682"/>
              <a:ext cx="989100" cy="9879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8" name="Google Shape;38;g23ad24cd7be_2_661"/>
            <p:cNvSpPr/>
            <p:nvPr/>
          </p:nvSpPr>
          <p:spPr>
            <a:xfrm>
              <a:off x="0" y="4891594"/>
              <a:ext cx="9144000" cy="25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39" name="Google Shape;39;g23ad24cd7be_2_661"/>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0" name="Google Shape;40;g23ad24cd7be_2_661"/>
          <p:cNvSpPr txBox="1">
            <a:spLocks noGrp="1"/>
          </p:cNvSpPr>
          <p:nvPr>
            <p:ph type="body" idx="1"/>
          </p:nvPr>
        </p:nvSpPr>
        <p:spPr>
          <a:xfrm>
            <a:off x="415600" y="1639833"/>
            <a:ext cx="11360700" cy="44520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1" name="Google Shape;41;g23ad24cd7be_2_661"/>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2"/>
        <p:cNvGrpSpPr/>
        <p:nvPr/>
      </p:nvGrpSpPr>
      <p:grpSpPr>
        <a:xfrm>
          <a:off x="0" y="0"/>
          <a:ext cx="0" cy="0"/>
          <a:chOff x="0" y="0"/>
          <a:chExt cx="0" cy="0"/>
        </a:xfrm>
      </p:grpSpPr>
      <p:sp>
        <p:nvSpPr>
          <p:cNvPr id="43" name="Google Shape;43;g23ad24cd7be_2_671"/>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4" name="Google Shape;44;g23ad24cd7be_2_671"/>
          <p:cNvSpPr txBox="1">
            <a:spLocks noGrp="1"/>
          </p:cNvSpPr>
          <p:nvPr>
            <p:ph type="body" idx="1"/>
          </p:nvPr>
        </p:nvSpPr>
        <p:spPr>
          <a:xfrm>
            <a:off x="415600" y="1639967"/>
            <a:ext cx="5333100" cy="44520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5" name="Google Shape;45;g23ad24cd7be_2_671"/>
          <p:cNvSpPr txBox="1">
            <a:spLocks noGrp="1"/>
          </p:cNvSpPr>
          <p:nvPr>
            <p:ph type="body" idx="2"/>
          </p:nvPr>
        </p:nvSpPr>
        <p:spPr>
          <a:xfrm>
            <a:off x="6443200" y="1639967"/>
            <a:ext cx="5333100" cy="44520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46" name="Google Shape;46;g23ad24cd7be_2_671"/>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g23ad24cd7be_2_676"/>
          <p:cNvSpPr txBox="1">
            <a:spLocks noGrp="1"/>
          </p:cNvSpPr>
          <p:nvPr>
            <p:ph type="title"/>
          </p:nvPr>
        </p:nvSpPr>
        <p:spPr>
          <a:xfrm>
            <a:off x="415600" y="546667"/>
            <a:ext cx="11360700" cy="8103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49" name="Google Shape;49;g23ad24cd7be_2_676"/>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g23ad24cd7be_2_679"/>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52" name="Google Shape;52;g23ad24cd7be_2_679"/>
          <p:cNvSpPr txBox="1">
            <a:spLocks noGrp="1"/>
          </p:cNvSpPr>
          <p:nvPr>
            <p:ph type="body" idx="1"/>
          </p:nvPr>
        </p:nvSpPr>
        <p:spPr>
          <a:xfrm>
            <a:off x="415600" y="1954405"/>
            <a:ext cx="3744000" cy="41376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53" name="Google Shape;53;g23ad24cd7be_2_679"/>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54"/>
        <p:cNvGrpSpPr/>
        <p:nvPr/>
      </p:nvGrpSpPr>
      <p:grpSpPr>
        <a:xfrm>
          <a:off x="0" y="0"/>
          <a:ext cx="0" cy="0"/>
          <a:chOff x="0" y="0"/>
          <a:chExt cx="0" cy="0"/>
        </a:xfrm>
      </p:grpSpPr>
      <p:grpSp>
        <p:nvGrpSpPr>
          <p:cNvPr id="55" name="Google Shape;55;g23ad24cd7be_2_683"/>
          <p:cNvGrpSpPr/>
          <p:nvPr/>
        </p:nvGrpSpPr>
        <p:grpSpPr>
          <a:xfrm>
            <a:off x="8130968" y="7"/>
            <a:ext cx="4060732" cy="2707359"/>
            <a:chOff x="6098378" y="5"/>
            <a:chExt cx="3045625" cy="2030570"/>
          </a:xfrm>
        </p:grpSpPr>
        <p:sp>
          <p:nvSpPr>
            <p:cNvPr id="56" name="Google Shape;56;g23ad24cd7be_2_683"/>
            <p:cNvSpPr/>
            <p:nvPr/>
          </p:nvSpPr>
          <p:spPr>
            <a:xfrm>
              <a:off x="8128803" y="16"/>
              <a:ext cx="1015200" cy="1015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7" name="Google Shape;57;g23ad24cd7be_2_683"/>
            <p:cNvSpPr/>
            <p:nvPr/>
          </p:nvSpPr>
          <p:spPr>
            <a:xfrm flipH="1">
              <a:off x="7113463" y="5"/>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8" name="Google Shape;58;g23ad24cd7be_2_683"/>
            <p:cNvSpPr/>
            <p:nvPr/>
          </p:nvSpPr>
          <p:spPr>
            <a:xfrm rot="10800000" flipH="1">
              <a:off x="7113588" y="107"/>
              <a:ext cx="1015200" cy="1015200"/>
            </a:xfrm>
            <a:prstGeom prst="rtTriangl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59" name="Google Shape;59;g23ad24cd7be_2_683"/>
            <p:cNvSpPr/>
            <p:nvPr/>
          </p:nvSpPr>
          <p:spPr>
            <a:xfrm rot="10800000">
              <a:off x="6098378" y="97"/>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0" name="Google Shape;60;g23ad24cd7be_2_683"/>
            <p:cNvSpPr/>
            <p:nvPr/>
          </p:nvSpPr>
          <p:spPr>
            <a:xfrm rot="10800000">
              <a:off x="8128789" y="1015375"/>
              <a:ext cx="1015200" cy="1015200"/>
            </a:xfrm>
            <a:prstGeom prst="rtTriangl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1" name="Google Shape;61;g23ad24cd7be_2_683"/>
          <p:cNvSpPr txBox="1">
            <a:spLocks noGrp="1"/>
          </p:cNvSpPr>
          <p:nvPr>
            <p:ph type="title"/>
          </p:nvPr>
        </p:nvSpPr>
        <p:spPr>
          <a:xfrm>
            <a:off x="653667" y="701800"/>
            <a:ext cx="74916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62" name="Google Shape;62;g23ad24cd7be_2_683"/>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3"/>
        <p:cNvGrpSpPr/>
        <p:nvPr/>
      </p:nvGrpSpPr>
      <p:grpSpPr>
        <a:xfrm>
          <a:off x="0" y="0"/>
          <a:ext cx="0" cy="0"/>
          <a:chOff x="0" y="0"/>
          <a:chExt cx="0" cy="0"/>
        </a:xfrm>
      </p:grpSpPr>
      <p:sp>
        <p:nvSpPr>
          <p:cNvPr id="64" name="Google Shape;64;g23ad24cd7be_2_692"/>
          <p:cNvSpPr/>
          <p:nvPr/>
        </p:nvSpPr>
        <p:spPr>
          <a:xfrm>
            <a:off x="6096000" y="-2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65" name="Google Shape;65;g23ad24cd7be_2_692"/>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66" name="Google Shape;66;g23ad24cd7be_2_692"/>
          <p:cNvSpPr txBox="1">
            <a:spLocks noGrp="1"/>
          </p:cNvSpPr>
          <p:nvPr>
            <p:ph type="title"/>
          </p:nvPr>
        </p:nvSpPr>
        <p:spPr>
          <a:xfrm>
            <a:off x="354000" y="1534800"/>
            <a:ext cx="5393700" cy="2085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67" name="Google Shape;67;g23ad24cd7be_2_692"/>
          <p:cNvSpPr txBox="1">
            <a:spLocks noGrp="1"/>
          </p:cNvSpPr>
          <p:nvPr>
            <p:ph type="subTitle" idx="1"/>
          </p:nvPr>
        </p:nvSpPr>
        <p:spPr>
          <a:xfrm>
            <a:off x="354000" y="3692002"/>
            <a:ext cx="5393700" cy="16923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8" name="Google Shape;68;g23ad24cd7be_2_692"/>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69" name="Google Shape;69;g23ad24cd7be_2_692"/>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g23ad24cd7be_2_699"/>
          <p:cNvSpPr txBox="1">
            <a:spLocks noGrp="1"/>
          </p:cNvSpPr>
          <p:nvPr>
            <p:ph type="body" idx="1"/>
          </p:nvPr>
        </p:nvSpPr>
        <p:spPr>
          <a:xfrm>
            <a:off x="426000" y="56407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72" name="Google Shape;72;g23ad24cd7be_2_699"/>
          <p:cNvSpPr txBox="1">
            <a:spLocks noGrp="1"/>
          </p:cNvSpPr>
          <p:nvPr>
            <p:ph type="sldNum" idx="12"/>
          </p:nvPr>
        </p:nvSpPr>
        <p:spPr>
          <a:xfrm>
            <a:off x="11280575" y="6201587"/>
            <a:ext cx="731700" cy="524700"/>
          </a:xfrm>
          <a:prstGeom prst="rect">
            <a:avLst/>
          </a:prstGeom>
        </p:spPr>
        <p:txBody>
          <a:bodyPr spcFirstLastPara="1" wrap="square" lIns="121900" tIns="121900" rIns="121900" bIns="121900"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eometric">
    <p:bg>
      <p:bgPr>
        <a:solidFill>
          <a:schemeClr val="lt1"/>
        </a:solidFill>
        <a:effectLst/>
      </p:bgPr>
    </p:bg>
    <p:spTree>
      <p:nvGrpSpPr>
        <p:cNvPr id="1" name="Shape 9"/>
        <p:cNvGrpSpPr/>
        <p:nvPr/>
      </p:nvGrpSpPr>
      <p:grpSpPr>
        <a:xfrm>
          <a:off x="0" y="0"/>
          <a:ext cx="0" cy="0"/>
          <a:chOff x="0" y="0"/>
          <a:chExt cx="0" cy="0"/>
        </a:xfrm>
      </p:grpSpPr>
      <p:sp>
        <p:nvSpPr>
          <p:cNvPr id="10" name="Google Shape;10;g23ad24cd7be_2_638"/>
          <p:cNvSpPr txBox="1">
            <a:spLocks noGrp="1"/>
          </p:cNvSpPr>
          <p:nvPr>
            <p:ph type="title"/>
          </p:nvPr>
        </p:nvSpPr>
        <p:spPr>
          <a:xfrm>
            <a:off x="415600" y="546667"/>
            <a:ext cx="11360700" cy="8103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1pPr>
            <a:lvl2pPr lvl="1">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2pPr>
            <a:lvl3pPr lvl="2">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3pPr>
            <a:lvl4pPr lvl="3">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4pPr>
            <a:lvl5pPr lvl="4">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5pPr>
            <a:lvl6pPr lvl="5">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6pPr>
            <a:lvl7pPr lvl="6">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7pPr>
            <a:lvl8pPr lvl="7">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8pPr>
            <a:lvl9pPr lvl="8">
              <a:spcBef>
                <a:spcPts val="0"/>
              </a:spcBef>
              <a:spcAft>
                <a:spcPts val="0"/>
              </a:spcAft>
              <a:buClr>
                <a:schemeClr val="dk1"/>
              </a:buClr>
              <a:buSzPts val="4000"/>
              <a:buFont typeface="Roboto"/>
              <a:buNone/>
              <a:defRPr sz="4000">
                <a:solidFill>
                  <a:schemeClr val="dk1"/>
                </a:solidFill>
                <a:latin typeface="Roboto"/>
                <a:ea typeface="Roboto"/>
                <a:cs typeface="Roboto"/>
                <a:sym typeface="Roboto"/>
              </a:defRPr>
            </a:lvl9pPr>
          </a:lstStyle>
          <a:p>
            <a:endParaRPr/>
          </a:p>
        </p:txBody>
      </p:sp>
      <p:sp>
        <p:nvSpPr>
          <p:cNvPr id="11" name="Google Shape;11;g23ad24cd7be_2_638"/>
          <p:cNvSpPr txBox="1">
            <a:spLocks noGrp="1"/>
          </p:cNvSpPr>
          <p:nvPr>
            <p:ph type="body" idx="1"/>
          </p:nvPr>
        </p:nvSpPr>
        <p:spPr>
          <a:xfrm>
            <a:off x="415600" y="1639833"/>
            <a:ext cx="11360700" cy="44520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Roboto"/>
              <a:buChar char="●"/>
              <a:defRPr sz="2400">
                <a:solidFill>
                  <a:schemeClr val="dk2"/>
                </a:solidFill>
                <a:latin typeface="Roboto"/>
                <a:ea typeface="Roboto"/>
                <a:cs typeface="Roboto"/>
                <a:sym typeface="Roboto"/>
              </a:defRPr>
            </a:lvl1pPr>
            <a:lvl2pPr marL="914400" lvl="1"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2pPr>
            <a:lvl3pPr marL="1371600" lvl="2"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3pPr>
            <a:lvl4pPr marL="1828800" lvl="3"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4pPr>
            <a:lvl5pPr marL="2286000" lvl="4"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5pPr>
            <a:lvl6pPr marL="2743200" lvl="5"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6pPr>
            <a:lvl7pPr marL="3200400" lvl="6"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7pPr>
            <a:lvl8pPr marL="3657600" lvl="7"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8pPr>
            <a:lvl9pPr marL="4114800" lvl="8" indent="-349250">
              <a:lnSpc>
                <a:spcPct val="115000"/>
              </a:lnSpc>
              <a:spcBef>
                <a:spcPts val="0"/>
              </a:spcBef>
              <a:spcAft>
                <a:spcPts val="0"/>
              </a:spcAft>
              <a:buClr>
                <a:schemeClr val="dk2"/>
              </a:buClr>
              <a:buSzPts val="1900"/>
              <a:buFont typeface="Roboto"/>
              <a:buChar char="■"/>
              <a:defRPr sz="1900">
                <a:solidFill>
                  <a:schemeClr val="dk2"/>
                </a:solidFill>
                <a:latin typeface="Roboto"/>
                <a:ea typeface="Roboto"/>
                <a:cs typeface="Roboto"/>
                <a:sym typeface="Roboto"/>
              </a:defRPr>
            </a:lvl9pPr>
          </a:lstStyle>
          <a:p>
            <a:endParaRPr/>
          </a:p>
        </p:txBody>
      </p:sp>
      <p:sp>
        <p:nvSpPr>
          <p:cNvPr id="12" name="Google Shape;12;g23ad24cd7be_2_638"/>
          <p:cNvSpPr txBox="1">
            <a:spLocks noGrp="1"/>
          </p:cNvSpPr>
          <p:nvPr>
            <p:ph type="sldNum" idx="12"/>
          </p:nvPr>
        </p:nvSpPr>
        <p:spPr>
          <a:xfrm>
            <a:off x="11280575" y="6201587"/>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lt1"/>
                </a:solidFill>
                <a:latin typeface="Roboto"/>
                <a:ea typeface="Roboto"/>
                <a:cs typeface="Roboto"/>
                <a:sym typeface="Roboto"/>
              </a:defRPr>
            </a:lvl1pPr>
            <a:lvl2pPr lvl="1" algn="r">
              <a:buNone/>
              <a:defRPr sz="1300">
                <a:solidFill>
                  <a:schemeClr val="lt1"/>
                </a:solidFill>
                <a:latin typeface="Roboto"/>
                <a:ea typeface="Roboto"/>
                <a:cs typeface="Roboto"/>
                <a:sym typeface="Roboto"/>
              </a:defRPr>
            </a:lvl2pPr>
            <a:lvl3pPr lvl="2" algn="r">
              <a:buNone/>
              <a:defRPr sz="1300">
                <a:solidFill>
                  <a:schemeClr val="lt1"/>
                </a:solidFill>
                <a:latin typeface="Roboto"/>
                <a:ea typeface="Roboto"/>
                <a:cs typeface="Roboto"/>
                <a:sym typeface="Roboto"/>
              </a:defRPr>
            </a:lvl3pPr>
            <a:lvl4pPr lvl="3" algn="r">
              <a:buNone/>
              <a:defRPr sz="1300">
                <a:solidFill>
                  <a:schemeClr val="lt1"/>
                </a:solidFill>
                <a:latin typeface="Roboto"/>
                <a:ea typeface="Roboto"/>
                <a:cs typeface="Roboto"/>
                <a:sym typeface="Roboto"/>
              </a:defRPr>
            </a:lvl4pPr>
            <a:lvl5pPr lvl="4" algn="r">
              <a:buNone/>
              <a:defRPr sz="1300">
                <a:solidFill>
                  <a:schemeClr val="lt1"/>
                </a:solidFill>
                <a:latin typeface="Roboto"/>
                <a:ea typeface="Roboto"/>
                <a:cs typeface="Roboto"/>
                <a:sym typeface="Roboto"/>
              </a:defRPr>
            </a:lvl5pPr>
            <a:lvl6pPr lvl="5" algn="r">
              <a:buNone/>
              <a:defRPr sz="1300">
                <a:solidFill>
                  <a:schemeClr val="lt1"/>
                </a:solidFill>
                <a:latin typeface="Roboto"/>
                <a:ea typeface="Roboto"/>
                <a:cs typeface="Roboto"/>
                <a:sym typeface="Roboto"/>
              </a:defRPr>
            </a:lvl6pPr>
            <a:lvl7pPr lvl="6" algn="r">
              <a:buNone/>
              <a:defRPr sz="1300">
                <a:solidFill>
                  <a:schemeClr val="lt1"/>
                </a:solidFill>
                <a:latin typeface="Roboto"/>
                <a:ea typeface="Roboto"/>
                <a:cs typeface="Roboto"/>
                <a:sym typeface="Roboto"/>
              </a:defRPr>
            </a:lvl7pPr>
            <a:lvl8pPr lvl="7" algn="r">
              <a:buNone/>
              <a:defRPr sz="1300">
                <a:solidFill>
                  <a:schemeClr val="lt1"/>
                </a:solidFill>
                <a:latin typeface="Roboto"/>
                <a:ea typeface="Roboto"/>
                <a:cs typeface="Roboto"/>
                <a:sym typeface="Roboto"/>
              </a:defRPr>
            </a:lvl8pPr>
            <a:lvl9pPr lvl="8" algn="r">
              <a:buNone/>
              <a:defRPr sz="1300">
                <a:solidFill>
                  <a:schemeClr val="lt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1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image" Target="../media/image31.pn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
          <p:cNvSpPr txBox="1">
            <a:spLocks noGrp="1"/>
          </p:cNvSpPr>
          <p:nvPr>
            <p:ph type="subTitle" idx="1"/>
          </p:nvPr>
        </p:nvSpPr>
        <p:spPr>
          <a:xfrm>
            <a:off x="1524000" y="4487158"/>
            <a:ext cx="9144000" cy="1248479"/>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lnSpc>
                <a:spcPct val="90000"/>
              </a:lnSpc>
              <a:spcBef>
                <a:spcPts val="0"/>
              </a:spcBef>
              <a:spcAft>
                <a:spcPts val="0"/>
              </a:spcAft>
              <a:buClr>
                <a:schemeClr val="dk1"/>
              </a:buClr>
              <a:buSzPct val="93333"/>
              <a:buNone/>
            </a:pPr>
            <a:r>
              <a:rPr lang="en-US" sz="3000" b="1"/>
              <a:t>RRHIMA 2022-2023  Highlights and Business Meeting</a:t>
            </a:r>
            <a:endParaRPr sz="3000"/>
          </a:p>
          <a:p>
            <a:pPr marL="0" lvl="0" indent="0" algn="ctr" rtl="0">
              <a:lnSpc>
                <a:spcPct val="90000"/>
              </a:lnSpc>
              <a:spcBef>
                <a:spcPts val="1000"/>
              </a:spcBef>
              <a:spcAft>
                <a:spcPts val="0"/>
              </a:spcAft>
              <a:buClr>
                <a:schemeClr val="dk1"/>
              </a:buClr>
              <a:buSzPct val="93333"/>
              <a:buNone/>
            </a:pPr>
            <a:r>
              <a:rPr lang="en-US" sz="3000" b="1"/>
              <a:t>May 4, 2023 </a:t>
            </a:r>
            <a:endParaRPr sz="3000"/>
          </a:p>
          <a:p>
            <a:pPr marL="0" lvl="0" indent="0" algn="ctr" rtl="0">
              <a:lnSpc>
                <a:spcPct val="90000"/>
              </a:lnSpc>
              <a:spcBef>
                <a:spcPts val="1000"/>
              </a:spcBef>
              <a:spcAft>
                <a:spcPts val="0"/>
              </a:spcAft>
              <a:buClr>
                <a:schemeClr val="dk1"/>
              </a:buClr>
              <a:buSzPct val="85714"/>
              <a:buNone/>
            </a:pPr>
            <a:r>
              <a:rPr lang="en-US"/>
              <a:t> </a:t>
            </a:r>
            <a:endParaRPr/>
          </a:p>
        </p:txBody>
      </p:sp>
      <p:pic>
        <p:nvPicPr>
          <p:cNvPr id="96" name="Google Shape;96;p1" descr="A picture containing text, sign, clipart&#10;&#10;Description automatically generated"/>
          <p:cNvPicPr preferRelativeResize="0"/>
          <p:nvPr/>
        </p:nvPicPr>
        <p:blipFill rotWithShape="1">
          <a:blip r:embed="rId3">
            <a:alphaModFix/>
          </a:blip>
          <a:srcRect/>
          <a:stretch/>
        </p:blipFill>
        <p:spPr>
          <a:xfrm>
            <a:off x="1978046" y="698964"/>
            <a:ext cx="7220958" cy="34771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23b29d1cf63_0_6"/>
          <p:cNvSpPr txBox="1">
            <a:spLocks noGrp="1"/>
          </p:cNvSpPr>
          <p:nvPr>
            <p:ph type="title"/>
          </p:nvPr>
        </p:nvSpPr>
        <p:spPr>
          <a:xfrm>
            <a:off x="2279225" y="365125"/>
            <a:ext cx="90747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t>2022-2023 RRHIMA Bylaw Changes Continued</a:t>
            </a:r>
            <a:endParaRPr sz="4400" b="1"/>
          </a:p>
        </p:txBody>
      </p:sp>
      <p:sp>
        <p:nvSpPr>
          <p:cNvPr id="171" name="Google Shape;171;g23b29d1cf63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30200" algn="l" rtl="0">
              <a:lnSpc>
                <a:spcPct val="100000"/>
              </a:lnSpc>
              <a:spcBef>
                <a:spcPts val="1000"/>
              </a:spcBef>
              <a:spcAft>
                <a:spcPts val="0"/>
              </a:spcAft>
              <a:buSzPts val="1600"/>
              <a:buChar char="●"/>
            </a:pPr>
            <a:r>
              <a:rPr lang="en-US" sz="2200" b="1"/>
              <a:t>We specified who is eligible to be a committee chair of a standing committee, how they are appointed, and the term of their appointment.  Our current standing committees in the association include Membership, Education, and Strategic Planning, and can only be chaired by a dues paying or emeritus member, and are appointed by the board of directors.</a:t>
            </a:r>
            <a:endParaRPr sz="2200" b="1"/>
          </a:p>
          <a:p>
            <a:pPr marL="457200" lvl="0" indent="-330200" algn="l" rtl="0">
              <a:lnSpc>
                <a:spcPct val="100000"/>
              </a:lnSpc>
              <a:spcBef>
                <a:spcPts val="1000"/>
              </a:spcBef>
              <a:spcAft>
                <a:spcPts val="0"/>
              </a:spcAft>
              <a:buSzPts val="1600"/>
              <a:buChar char="●"/>
            </a:pPr>
            <a:r>
              <a:rPr lang="en-US" sz="2200" b="1"/>
              <a:t>Lastly, our dues increased from $20 to $25 in order to cover administrative fees such as Zoom, Paypal fees and shared file storage.</a:t>
            </a:r>
            <a:endParaRPr sz="2200" b="1"/>
          </a:p>
        </p:txBody>
      </p:sp>
      <p:pic>
        <p:nvPicPr>
          <p:cNvPr id="172" name="Google Shape;172;g23b29d1cf63_0_6" descr="A logo with a building in the background&#10;&#10;Description automatically generated with low confidence"/>
          <p:cNvPicPr preferRelativeResize="0"/>
          <p:nvPr/>
        </p:nvPicPr>
        <p:blipFill rotWithShape="1">
          <a:blip r:embed="rId3">
            <a:alphaModFix/>
          </a:blip>
          <a:srcRect/>
          <a:stretch/>
        </p:blipFill>
        <p:spPr>
          <a:xfrm>
            <a:off x="0" y="0"/>
            <a:ext cx="1938350" cy="1023950"/>
          </a:xfrm>
          <a:prstGeom prst="rect">
            <a:avLst/>
          </a:prstGeom>
          <a:noFill/>
          <a:ln>
            <a:noFill/>
          </a:ln>
        </p:spPr>
      </p:pic>
      <p:pic>
        <p:nvPicPr>
          <p:cNvPr id="173" name="Google Shape;173;g23b29d1cf63_0_6"/>
          <p:cNvPicPr preferRelativeResize="0"/>
          <p:nvPr/>
        </p:nvPicPr>
        <p:blipFill>
          <a:blip r:embed="rId4">
            <a:alphaModFix/>
          </a:blip>
          <a:stretch>
            <a:fillRect/>
          </a:stretch>
        </p:blipFill>
        <p:spPr>
          <a:xfrm>
            <a:off x="5135104" y="4748925"/>
            <a:ext cx="2145775" cy="1427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3ad24cd7be_0_12"/>
          <p:cNvSpPr txBox="1">
            <a:spLocks noGrp="1"/>
          </p:cNvSpPr>
          <p:nvPr>
            <p:ph type="title"/>
          </p:nvPr>
        </p:nvSpPr>
        <p:spPr>
          <a:xfrm>
            <a:off x="1876775" y="499925"/>
            <a:ext cx="94770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b="1"/>
              <a:t>RRHIMA Procedure Manual Updates</a:t>
            </a:r>
            <a:endParaRPr sz="4400"/>
          </a:p>
        </p:txBody>
      </p:sp>
      <p:sp>
        <p:nvSpPr>
          <p:cNvPr id="180" name="Google Shape;180;g23ad24cd7be_0_12"/>
          <p:cNvSpPr txBox="1">
            <a:spLocks noGrp="1"/>
          </p:cNvSpPr>
          <p:nvPr>
            <p:ph type="body" idx="1"/>
          </p:nvPr>
        </p:nvSpPr>
        <p:spPr>
          <a:xfrm>
            <a:off x="838200" y="1825625"/>
            <a:ext cx="10515600" cy="2805300"/>
          </a:xfrm>
          <a:prstGeom prst="rect">
            <a:avLst/>
          </a:prstGeom>
        </p:spPr>
        <p:txBody>
          <a:bodyPr spcFirstLastPara="1" wrap="square" lIns="91425" tIns="45700" rIns="91425" bIns="45700" anchor="t" anchorCtr="0">
            <a:noAutofit/>
          </a:bodyPr>
          <a:lstStyle/>
          <a:p>
            <a:pPr marL="0" lvl="0" indent="0" algn="l" rtl="0">
              <a:lnSpc>
                <a:spcPct val="50000"/>
              </a:lnSpc>
              <a:spcBef>
                <a:spcPts val="1000"/>
              </a:spcBef>
              <a:spcAft>
                <a:spcPts val="0"/>
              </a:spcAft>
              <a:buNone/>
            </a:pPr>
            <a:r>
              <a:rPr lang="en-US" sz="2100" b="1">
                <a:solidFill>
                  <a:srgbClr val="000000"/>
                </a:solidFill>
              </a:rPr>
              <a:t>2022-2023 Procedure Manual Updates Include:</a:t>
            </a:r>
            <a:endParaRPr sz="2100" b="1">
              <a:solidFill>
                <a:srgbClr val="000000"/>
              </a:solidFill>
            </a:endParaRPr>
          </a:p>
          <a:p>
            <a:pPr marL="0" lvl="0" indent="0" algn="l" rtl="0">
              <a:lnSpc>
                <a:spcPct val="50000"/>
              </a:lnSpc>
              <a:spcBef>
                <a:spcPts val="1000"/>
              </a:spcBef>
              <a:spcAft>
                <a:spcPts val="0"/>
              </a:spcAft>
              <a:buNone/>
            </a:pPr>
            <a:endParaRPr sz="2100" b="1">
              <a:solidFill>
                <a:srgbClr val="000000"/>
              </a:solidFill>
            </a:endParaRPr>
          </a:p>
          <a:p>
            <a:pPr marL="457200" lvl="0" indent="-361950" algn="l" rtl="0">
              <a:lnSpc>
                <a:spcPct val="80000"/>
              </a:lnSpc>
              <a:spcBef>
                <a:spcPts val="1000"/>
              </a:spcBef>
              <a:spcAft>
                <a:spcPts val="0"/>
              </a:spcAft>
              <a:buClr>
                <a:srgbClr val="000000"/>
              </a:buClr>
              <a:buSzPts val="2100"/>
              <a:buChar char="●"/>
            </a:pPr>
            <a:r>
              <a:rPr lang="en-US" sz="2100" b="1">
                <a:solidFill>
                  <a:srgbClr val="000000"/>
                </a:solidFill>
              </a:rPr>
              <a:t>A yearly calendar, organized by month and board position, outlining the tasks needing to be completed each month by each board member.  This will allow any future incoming board members to have a smoother transition into their duties and responsibilities on the board, as well as a clear picture of upcoming future duties and events.</a:t>
            </a:r>
            <a:endParaRPr sz="2100" b="1">
              <a:solidFill>
                <a:srgbClr val="000000"/>
              </a:solidFill>
            </a:endParaRPr>
          </a:p>
          <a:p>
            <a:pPr marL="457200" lvl="0" indent="0" algn="l" rtl="0">
              <a:lnSpc>
                <a:spcPct val="80000"/>
              </a:lnSpc>
              <a:spcBef>
                <a:spcPts val="1000"/>
              </a:spcBef>
              <a:spcAft>
                <a:spcPts val="0"/>
              </a:spcAft>
              <a:buNone/>
            </a:pPr>
            <a:endParaRPr sz="2100" b="1">
              <a:solidFill>
                <a:srgbClr val="000000"/>
              </a:solidFill>
            </a:endParaRPr>
          </a:p>
          <a:p>
            <a:pPr marL="457200" lvl="0" indent="-361950" algn="l" rtl="0">
              <a:lnSpc>
                <a:spcPct val="80000"/>
              </a:lnSpc>
              <a:spcBef>
                <a:spcPts val="1000"/>
              </a:spcBef>
              <a:spcAft>
                <a:spcPts val="0"/>
              </a:spcAft>
              <a:buClr>
                <a:srgbClr val="000000"/>
              </a:buClr>
              <a:buSzPts val="2100"/>
              <a:buChar char="●"/>
            </a:pPr>
            <a:r>
              <a:rPr lang="en-US" sz="2100" b="1">
                <a:solidFill>
                  <a:srgbClr val="000000"/>
                </a:solidFill>
              </a:rPr>
              <a:t>The manual is undergoing a format change to the “Google Docs” format from a PDF.  This is to facilitate ease of navigation and future updates to the manual.</a:t>
            </a:r>
            <a:endParaRPr sz="2100" b="1">
              <a:solidFill>
                <a:srgbClr val="000000"/>
              </a:solidFill>
            </a:endParaRPr>
          </a:p>
          <a:p>
            <a:pPr marL="0" lvl="0" indent="0" algn="l" rtl="0">
              <a:lnSpc>
                <a:spcPct val="50000"/>
              </a:lnSpc>
              <a:spcBef>
                <a:spcPts val="1000"/>
              </a:spcBef>
              <a:spcAft>
                <a:spcPts val="1600"/>
              </a:spcAft>
              <a:buNone/>
            </a:pPr>
            <a:endParaRPr b="1"/>
          </a:p>
        </p:txBody>
      </p:sp>
      <p:pic>
        <p:nvPicPr>
          <p:cNvPr id="181" name="Google Shape;181;g23ad24cd7be_0_12"/>
          <p:cNvPicPr preferRelativeResize="0"/>
          <p:nvPr/>
        </p:nvPicPr>
        <p:blipFill>
          <a:blip r:embed="rId3">
            <a:alphaModFix/>
          </a:blip>
          <a:stretch>
            <a:fillRect/>
          </a:stretch>
        </p:blipFill>
        <p:spPr>
          <a:xfrm>
            <a:off x="10129900" y="4810500"/>
            <a:ext cx="1676250" cy="1902525"/>
          </a:xfrm>
          <a:prstGeom prst="rect">
            <a:avLst/>
          </a:prstGeom>
          <a:noFill/>
          <a:ln>
            <a:noFill/>
          </a:ln>
        </p:spPr>
      </p:pic>
      <p:pic>
        <p:nvPicPr>
          <p:cNvPr id="182" name="Google Shape;182;g23ad24cd7be_0_12"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Communications Report</a:t>
            </a:r>
            <a:endParaRPr sz="4400"/>
          </a:p>
        </p:txBody>
      </p:sp>
      <p:sp>
        <p:nvSpPr>
          <p:cNvPr id="188" name="Google Shape;188;p8"/>
          <p:cNvSpPr txBox="1">
            <a:spLocks noGrp="1"/>
          </p:cNvSpPr>
          <p:nvPr>
            <p:ph type="body" idx="1"/>
          </p:nvPr>
        </p:nvSpPr>
        <p:spPr>
          <a:xfrm>
            <a:off x="743225" y="1690700"/>
            <a:ext cx="10515600" cy="5121000"/>
          </a:xfrm>
          <a:prstGeom prst="rect">
            <a:avLst/>
          </a:prstGeom>
          <a:noFill/>
          <a:ln>
            <a:noFill/>
          </a:ln>
        </p:spPr>
        <p:txBody>
          <a:bodyPr spcFirstLastPara="1" wrap="square" lIns="91425" tIns="45700" rIns="91425" bIns="45700" anchor="t" anchorCtr="0">
            <a:noAutofit/>
          </a:bodyPr>
          <a:lstStyle/>
          <a:p>
            <a:pPr marL="457200" lvl="0" indent="-342900" algn="l" rtl="0">
              <a:lnSpc>
                <a:spcPct val="90000"/>
              </a:lnSpc>
              <a:spcBef>
                <a:spcPts val="0"/>
              </a:spcBef>
              <a:spcAft>
                <a:spcPts val="0"/>
              </a:spcAft>
              <a:buSzPts val="1800"/>
              <a:buChar char="●"/>
            </a:pPr>
            <a:r>
              <a:rPr lang="en-US" sz="1800" b="1">
                <a:solidFill>
                  <a:srgbClr val="2F5496"/>
                </a:solidFill>
              </a:rPr>
              <a:t>Spotlight articles</a:t>
            </a:r>
            <a:r>
              <a:rPr lang="en-US" sz="1800">
                <a:solidFill>
                  <a:srgbClr val="2F5496"/>
                </a:solidFill>
              </a:rPr>
              <a:t> </a:t>
            </a:r>
            <a:r>
              <a:rPr lang="en-US" sz="1800"/>
              <a:t>– we have posted  on our RRHIMA website four  Spotlight articles to highlight our HIP professionals. </a:t>
            </a:r>
            <a:endParaRPr sz="1800"/>
          </a:p>
          <a:p>
            <a:pPr marL="914400" lvl="1" indent="-342900" algn="l" rtl="0">
              <a:lnSpc>
                <a:spcPct val="90000"/>
              </a:lnSpc>
              <a:spcBef>
                <a:spcPts val="0"/>
              </a:spcBef>
              <a:spcAft>
                <a:spcPts val="0"/>
              </a:spcAft>
              <a:buSzPts val="1800"/>
              <a:buChar char="○"/>
            </a:pPr>
            <a:r>
              <a:rPr lang="en-US" sz="1800"/>
              <a:t>Donna Barnard, RHIA	URMC	Director of HIM</a:t>
            </a:r>
            <a:endParaRPr sz="1800"/>
          </a:p>
          <a:p>
            <a:pPr marL="914400" lvl="1" indent="-342900" algn="l" rtl="0">
              <a:lnSpc>
                <a:spcPct val="90000"/>
              </a:lnSpc>
              <a:spcBef>
                <a:spcPts val="0"/>
              </a:spcBef>
              <a:spcAft>
                <a:spcPts val="0"/>
              </a:spcAft>
              <a:buSzPts val="1800"/>
              <a:buChar char="○"/>
            </a:pPr>
            <a:r>
              <a:rPr lang="en-US" sz="1800"/>
              <a:t>Ann Ortolaza, RHIT	RRH  	Outpatient Coder</a:t>
            </a:r>
            <a:endParaRPr sz="1800"/>
          </a:p>
          <a:p>
            <a:pPr marL="914400" lvl="1" indent="-342900" algn="l" rtl="0">
              <a:lnSpc>
                <a:spcPct val="90000"/>
              </a:lnSpc>
              <a:spcBef>
                <a:spcPts val="0"/>
              </a:spcBef>
              <a:spcAft>
                <a:spcPts val="0"/>
              </a:spcAft>
              <a:buSzPts val="1800"/>
              <a:buChar char="○"/>
            </a:pPr>
            <a:r>
              <a:rPr lang="en-US" sz="1800"/>
              <a:t>Lorri Lauzze 			RRH 	Compliance Director</a:t>
            </a:r>
            <a:endParaRPr sz="1800"/>
          </a:p>
          <a:p>
            <a:pPr marL="914400" lvl="1" indent="-342900" algn="l" rtl="0">
              <a:lnSpc>
                <a:spcPct val="90000"/>
              </a:lnSpc>
              <a:spcBef>
                <a:spcPts val="0"/>
              </a:spcBef>
              <a:spcAft>
                <a:spcPts val="0"/>
              </a:spcAft>
              <a:buSzPts val="1800"/>
              <a:buChar char="○"/>
            </a:pPr>
            <a:r>
              <a:rPr lang="en-US" sz="1800"/>
              <a:t>Katie McKibben,RHIT 	URMC 	Outpatient Coder </a:t>
            </a:r>
            <a:endParaRPr sz="1800"/>
          </a:p>
          <a:p>
            <a:pPr marL="914400" lvl="0" indent="0" algn="l" rtl="0">
              <a:lnSpc>
                <a:spcPct val="90000"/>
              </a:lnSpc>
              <a:spcBef>
                <a:spcPts val="0"/>
              </a:spcBef>
              <a:spcAft>
                <a:spcPts val="0"/>
              </a:spcAft>
              <a:buNone/>
            </a:pPr>
            <a:endParaRPr sz="1800"/>
          </a:p>
          <a:p>
            <a:pPr marL="457200" lvl="0" indent="-342900" algn="l" rtl="0">
              <a:lnSpc>
                <a:spcPct val="100000"/>
              </a:lnSpc>
              <a:spcBef>
                <a:spcPts val="0"/>
              </a:spcBef>
              <a:spcAft>
                <a:spcPts val="0"/>
              </a:spcAft>
              <a:buSzPts val="1800"/>
              <a:buChar char="●"/>
            </a:pPr>
            <a:r>
              <a:rPr lang="en-US" sz="1800" b="1">
                <a:solidFill>
                  <a:srgbClr val="2F5496"/>
                </a:solidFill>
              </a:rPr>
              <a:t>Facebook activity </a:t>
            </a:r>
            <a:r>
              <a:rPr lang="en-US" sz="1800"/>
              <a:t>– been posting a lot of event information, holiday posts, webinars, SIGs, sharing posts from NYHIMA and AHIMA.</a:t>
            </a:r>
            <a:endParaRPr sz="1800"/>
          </a:p>
          <a:p>
            <a:pPr marL="457200" lvl="0" indent="-342900" algn="l" rtl="0">
              <a:lnSpc>
                <a:spcPct val="100000"/>
              </a:lnSpc>
              <a:spcBef>
                <a:spcPts val="0"/>
              </a:spcBef>
              <a:spcAft>
                <a:spcPts val="0"/>
              </a:spcAft>
              <a:buSzPts val="1800"/>
              <a:buChar char="●"/>
            </a:pPr>
            <a:r>
              <a:rPr lang="en-US" sz="1800" b="1">
                <a:solidFill>
                  <a:srgbClr val="2F5496"/>
                </a:solidFill>
                <a:highlight>
                  <a:schemeClr val="lt1"/>
                </a:highlight>
              </a:rPr>
              <a:t>Linkedin activity</a:t>
            </a:r>
            <a:r>
              <a:rPr lang="en-US" sz="1800">
                <a:solidFill>
                  <a:srgbClr val="1C4587"/>
                </a:solidFill>
                <a:highlight>
                  <a:schemeClr val="lt1"/>
                </a:highlight>
              </a:rPr>
              <a:t> </a:t>
            </a:r>
            <a:r>
              <a:rPr lang="en-US" sz="1800">
                <a:highlight>
                  <a:schemeClr val="lt1"/>
                </a:highlight>
              </a:rPr>
              <a:t>-</a:t>
            </a:r>
            <a:r>
              <a:rPr lang="en-US" sz="1800"/>
              <a:t> New this year - Have been posting on linkedin to expand our membership and to start conversations with other HIP professionals. </a:t>
            </a:r>
            <a:endParaRPr sz="1800"/>
          </a:p>
          <a:p>
            <a:pPr marL="457200" lvl="0" indent="-342900" algn="l" rtl="0">
              <a:lnSpc>
                <a:spcPct val="100000"/>
              </a:lnSpc>
              <a:spcBef>
                <a:spcPts val="0"/>
              </a:spcBef>
              <a:spcAft>
                <a:spcPts val="0"/>
              </a:spcAft>
              <a:buSzPts val="1800"/>
              <a:buChar char="●"/>
            </a:pPr>
            <a:r>
              <a:rPr lang="en-US" sz="1800" b="1">
                <a:solidFill>
                  <a:srgbClr val="2F5496"/>
                </a:solidFill>
              </a:rPr>
              <a:t>Email efforts</a:t>
            </a:r>
            <a:r>
              <a:rPr lang="en-US" sz="1800">
                <a:solidFill>
                  <a:srgbClr val="2F5496"/>
                </a:solidFill>
              </a:rPr>
              <a:t>   </a:t>
            </a:r>
            <a:r>
              <a:rPr lang="en-US" sz="1800"/>
              <a:t>–  have sent out several emails promoting RRHIMA events, webinars, AHIMA efforts, SIGs, etc. Check daily to keep in touch with membership.</a:t>
            </a:r>
            <a:endParaRPr sz="1800"/>
          </a:p>
          <a:p>
            <a:pPr marL="457200" lvl="0" indent="-342900" algn="l" rtl="0">
              <a:lnSpc>
                <a:spcPct val="100000"/>
              </a:lnSpc>
              <a:spcBef>
                <a:spcPts val="0"/>
              </a:spcBef>
              <a:spcAft>
                <a:spcPts val="0"/>
              </a:spcAft>
              <a:buSzPts val="1800"/>
              <a:buChar char="●"/>
            </a:pPr>
            <a:r>
              <a:rPr lang="en-US" sz="1800" b="1">
                <a:solidFill>
                  <a:srgbClr val="2F5496"/>
                </a:solidFill>
              </a:rPr>
              <a:t>RRHIMA Website</a:t>
            </a:r>
            <a:r>
              <a:rPr lang="en-US" sz="1800"/>
              <a:t>  – online membership application, “Members Only” section available via UN/PW, member directory, job opportunities, videos, forums, event calendar (available to public), news (available to public), etc.</a:t>
            </a:r>
            <a:endParaRPr sz="1800"/>
          </a:p>
        </p:txBody>
      </p:sp>
      <p:pic>
        <p:nvPicPr>
          <p:cNvPr id="189" name="Google Shape;189;p8"/>
          <p:cNvPicPr preferRelativeResize="0"/>
          <p:nvPr/>
        </p:nvPicPr>
        <p:blipFill>
          <a:blip r:embed="rId3">
            <a:alphaModFix/>
          </a:blip>
          <a:stretch>
            <a:fillRect/>
          </a:stretch>
        </p:blipFill>
        <p:spPr>
          <a:xfrm>
            <a:off x="6169975" y="5739801"/>
            <a:ext cx="3705225" cy="1023950"/>
          </a:xfrm>
          <a:prstGeom prst="rect">
            <a:avLst/>
          </a:prstGeom>
          <a:noFill/>
          <a:ln>
            <a:noFill/>
          </a:ln>
        </p:spPr>
      </p:pic>
      <p:pic>
        <p:nvPicPr>
          <p:cNvPr id="190" name="Google Shape;190;p8"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23c9611b984_0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400" b="1"/>
              <a:t>HIP Week - April 17, 2023 -April 21, 2023</a:t>
            </a:r>
            <a:endParaRPr sz="4400" b="1"/>
          </a:p>
        </p:txBody>
      </p:sp>
      <p:sp>
        <p:nvSpPr>
          <p:cNvPr id="197" name="Google Shape;197;g23c9611b984_0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fontScale="92500"/>
          </a:bodyPr>
          <a:lstStyle/>
          <a:p>
            <a:pPr marL="457200" lvl="0" indent="-342900" algn="l" rtl="0">
              <a:spcBef>
                <a:spcPts val="1000"/>
              </a:spcBef>
              <a:spcAft>
                <a:spcPts val="0"/>
              </a:spcAft>
              <a:buSzPts val="1800"/>
              <a:buChar char="●"/>
            </a:pPr>
            <a:r>
              <a:rPr lang="en-US" b="1"/>
              <a:t>Games</a:t>
            </a:r>
            <a:endParaRPr b="1"/>
          </a:p>
          <a:p>
            <a:pPr marL="914400" lvl="1" indent="-336550" algn="l" rtl="0">
              <a:spcBef>
                <a:spcPts val="0"/>
              </a:spcBef>
              <a:spcAft>
                <a:spcPts val="0"/>
              </a:spcAft>
              <a:buSzPts val="1700"/>
              <a:buChar char="○"/>
            </a:pPr>
            <a:r>
              <a:rPr lang="en-US" sz="1800"/>
              <a:t>Over 45 people participated </a:t>
            </a:r>
            <a:endParaRPr sz="1800"/>
          </a:p>
          <a:p>
            <a:pPr marL="1371600" lvl="2" indent="-336550" algn="l" rtl="0">
              <a:spcBef>
                <a:spcPts val="0"/>
              </a:spcBef>
              <a:spcAft>
                <a:spcPts val="0"/>
              </a:spcAft>
              <a:buSzPts val="1700"/>
              <a:buChar char="■"/>
            </a:pPr>
            <a:r>
              <a:rPr lang="en-US" sz="1800"/>
              <a:t>Winners </a:t>
            </a:r>
            <a:endParaRPr sz="1800"/>
          </a:p>
          <a:p>
            <a:pPr marL="1828800" lvl="3" indent="-336550" algn="l" rtl="0">
              <a:spcBef>
                <a:spcPts val="0"/>
              </a:spcBef>
              <a:spcAft>
                <a:spcPts val="0"/>
              </a:spcAft>
              <a:buSzPts val="1700"/>
              <a:buChar char="●"/>
            </a:pPr>
            <a:r>
              <a:rPr lang="en-US" sz="1800" b="1">
                <a:solidFill>
                  <a:srgbClr val="222222"/>
                </a:solidFill>
                <a:highlight>
                  <a:srgbClr val="FFFFFF"/>
                </a:highlight>
              </a:rPr>
              <a:t>1st place</a:t>
            </a:r>
            <a:r>
              <a:rPr lang="en-US" sz="1800">
                <a:solidFill>
                  <a:srgbClr val="222222"/>
                </a:solidFill>
                <a:highlight>
                  <a:srgbClr val="FFFFFF"/>
                </a:highlight>
              </a:rPr>
              <a:t>:     RRHIMA Web Series Voucher   - Anjali Sharma</a:t>
            </a:r>
            <a:endParaRPr sz="1800">
              <a:solidFill>
                <a:srgbClr val="222222"/>
              </a:solidFill>
              <a:highlight>
                <a:srgbClr val="FFFFFF"/>
              </a:highlight>
            </a:endParaRPr>
          </a:p>
          <a:p>
            <a:pPr marL="1828800" lvl="3" indent="-336550" algn="l" rtl="0">
              <a:lnSpc>
                <a:spcPct val="115000"/>
              </a:lnSpc>
              <a:spcBef>
                <a:spcPts val="0"/>
              </a:spcBef>
              <a:spcAft>
                <a:spcPts val="0"/>
              </a:spcAft>
              <a:buClr>
                <a:srgbClr val="222222"/>
              </a:buClr>
              <a:buSzPts val="1700"/>
              <a:buChar char="●"/>
            </a:pPr>
            <a:r>
              <a:rPr lang="en-US" sz="1800" b="1">
                <a:solidFill>
                  <a:srgbClr val="222222"/>
                </a:solidFill>
                <a:highlight>
                  <a:srgbClr val="FFFFFF"/>
                </a:highlight>
              </a:rPr>
              <a:t>2nd place</a:t>
            </a:r>
            <a:r>
              <a:rPr lang="en-US" sz="1800">
                <a:solidFill>
                  <a:srgbClr val="222222"/>
                </a:solidFill>
                <a:highlight>
                  <a:srgbClr val="FFFFFF"/>
                </a:highlight>
              </a:rPr>
              <a:t>:   $20 RRHIMA Membership Voucher  -  Michelle Tortatice</a:t>
            </a:r>
            <a:endParaRPr sz="1800">
              <a:solidFill>
                <a:srgbClr val="222222"/>
              </a:solidFill>
              <a:highlight>
                <a:srgbClr val="FFFFFF"/>
              </a:highlight>
            </a:endParaRPr>
          </a:p>
          <a:p>
            <a:pPr marL="1828800" lvl="3" indent="-336550" algn="l" rtl="0">
              <a:lnSpc>
                <a:spcPct val="106999"/>
              </a:lnSpc>
              <a:spcBef>
                <a:spcPts val="0"/>
              </a:spcBef>
              <a:spcAft>
                <a:spcPts val="0"/>
              </a:spcAft>
              <a:buClr>
                <a:srgbClr val="222222"/>
              </a:buClr>
              <a:buSzPts val="1700"/>
              <a:buChar char="●"/>
            </a:pPr>
            <a:r>
              <a:rPr lang="en-US" sz="1800" b="1">
                <a:solidFill>
                  <a:srgbClr val="222222"/>
                </a:solidFill>
                <a:highlight>
                  <a:srgbClr val="FFFFFF"/>
                </a:highlight>
              </a:rPr>
              <a:t>3rd place:</a:t>
            </a:r>
            <a:r>
              <a:rPr lang="en-US" sz="1800">
                <a:solidFill>
                  <a:srgbClr val="222222"/>
                </a:solidFill>
                <a:highlight>
                  <a:srgbClr val="FFFFFF"/>
                </a:highlight>
              </a:rPr>
              <a:t>    RRHIMA t-shirt-Barbara Sigouin</a:t>
            </a:r>
            <a:endParaRPr sz="1800">
              <a:solidFill>
                <a:srgbClr val="222222"/>
              </a:solidFill>
              <a:highlight>
                <a:srgbClr val="FFFFFF"/>
              </a:highlight>
            </a:endParaRPr>
          </a:p>
          <a:p>
            <a:pPr marL="0" lvl="0" indent="0" algn="l" rtl="0">
              <a:spcBef>
                <a:spcPts val="1000"/>
              </a:spcBef>
              <a:spcAft>
                <a:spcPts val="0"/>
              </a:spcAft>
              <a:buNone/>
            </a:pPr>
            <a:endParaRPr/>
          </a:p>
          <a:p>
            <a:pPr marL="0" lvl="0" indent="0" algn="l" rtl="0">
              <a:spcBef>
                <a:spcPts val="1600"/>
              </a:spcBef>
              <a:spcAft>
                <a:spcPts val="0"/>
              </a:spcAft>
              <a:buNone/>
            </a:pPr>
            <a:endParaRPr/>
          </a:p>
          <a:p>
            <a:pPr marL="0" lvl="0" indent="0" algn="l" rtl="0">
              <a:spcBef>
                <a:spcPts val="1600"/>
              </a:spcBef>
              <a:spcAft>
                <a:spcPts val="0"/>
              </a:spcAft>
              <a:buNone/>
            </a:pPr>
            <a:endParaRPr/>
          </a:p>
          <a:p>
            <a:pPr marL="457200" lvl="0" indent="-342900" algn="l" rtl="0">
              <a:spcBef>
                <a:spcPts val="1600"/>
              </a:spcBef>
              <a:spcAft>
                <a:spcPts val="0"/>
              </a:spcAft>
              <a:buSzPts val="1800"/>
              <a:buChar char="●"/>
            </a:pPr>
            <a:r>
              <a:rPr lang="en-US" b="1"/>
              <a:t>Highlights</a:t>
            </a:r>
            <a:endParaRPr b="1"/>
          </a:p>
          <a:p>
            <a:pPr marL="914400" lvl="1" indent="-336550" algn="l" rtl="0">
              <a:spcBef>
                <a:spcPts val="0"/>
              </a:spcBef>
              <a:spcAft>
                <a:spcPts val="0"/>
              </a:spcAft>
              <a:buSzPts val="1700"/>
              <a:buChar char="○"/>
            </a:pPr>
            <a:r>
              <a:rPr lang="en-US" sz="1800"/>
              <a:t>3 members were highlighted during HIP Week </a:t>
            </a:r>
            <a:endParaRPr sz="1800"/>
          </a:p>
          <a:p>
            <a:pPr marL="1371600" lvl="2" indent="-336550" algn="l" rtl="0">
              <a:spcBef>
                <a:spcPts val="0"/>
              </a:spcBef>
              <a:spcAft>
                <a:spcPts val="0"/>
              </a:spcAft>
              <a:buSzPts val="1700"/>
              <a:buChar char="■"/>
            </a:pPr>
            <a:r>
              <a:rPr lang="en-US" sz="1800"/>
              <a:t>Chelsea Vasta</a:t>
            </a:r>
            <a:endParaRPr sz="1800"/>
          </a:p>
          <a:p>
            <a:pPr marL="1371600" lvl="2" indent="-336550" algn="l" rtl="0">
              <a:spcBef>
                <a:spcPts val="0"/>
              </a:spcBef>
              <a:spcAft>
                <a:spcPts val="0"/>
              </a:spcAft>
              <a:buSzPts val="1700"/>
              <a:buChar char="■"/>
            </a:pPr>
            <a:r>
              <a:rPr lang="en-US" sz="1800"/>
              <a:t>Ed Patrick</a:t>
            </a:r>
            <a:endParaRPr sz="1800"/>
          </a:p>
          <a:p>
            <a:pPr marL="1371600" lvl="2" indent="-336550" algn="l" rtl="0">
              <a:spcBef>
                <a:spcPts val="0"/>
              </a:spcBef>
              <a:spcAft>
                <a:spcPts val="0"/>
              </a:spcAft>
              <a:buSzPts val="1700"/>
              <a:buChar char="■"/>
            </a:pPr>
            <a:r>
              <a:rPr lang="en-US" sz="1800"/>
              <a:t>Denise Camuto</a:t>
            </a:r>
            <a:endParaRPr sz="1800"/>
          </a:p>
        </p:txBody>
      </p:sp>
      <p:pic>
        <p:nvPicPr>
          <p:cNvPr id="198" name="Google Shape;198;g23c9611b984_0_0"/>
          <p:cNvPicPr preferRelativeResize="0"/>
          <p:nvPr/>
        </p:nvPicPr>
        <p:blipFill>
          <a:blip r:embed="rId3">
            <a:alphaModFix/>
          </a:blip>
          <a:stretch>
            <a:fillRect/>
          </a:stretch>
        </p:blipFill>
        <p:spPr>
          <a:xfrm>
            <a:off x="7751125" y="3130125"/>
            <a:ext cx="3010275" cy="1577850"/>
          </a:xfrm>
          <a:prstGeom prst="rect">
            <a:avLst/>
          </a:prstGeom>
          <a:noFill/>
          <a:ln>
            <a:noFill/>
          </a:ln>
        </p:spPr>
      </p:pic>
      <p:pic>
        <p:nvPicPr>
          <p:cNvPr id="199" name="Google Shape;199;g23c9611b984_0_0"/>
          <p:cNvPicPr preferRelativeResize="0"/>
          <p:nvPr/>
        </p:nvPicPr>
        <p:blipFill>
          <a:blip r:embed="rId4">
            <a:alphaModFix/>
          </a:blip>
          <a:stretch>
            <a:fillRect/>
          </a:stretch>
        </p:blipFill>
        <p:spPr>
          <a:xfrm rot="3788866">
            <a:off x="6676833" y="5099423"/>
            <a:ext cx="1981561" cy="198155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23a52a2809f_2_0"/>
          <p:cNvSpPr txBox="1">
            <a:spLocks noGrp="1"/>
          </p:cNvSpPr>
          <p:nvPr>
            <p:ph type="title"/>
          </p:nvPr>
        </p:nvSpPr>
        <p:spPr>
          <a:xfrm>
            <a:off x="800325" y="365125"/>
            <a:ext cx="10466400" cy="9600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t>Education	</a:t>
            </a:r>
            <a:endParaRPr sz="4400" b="1"/>
          </a:p>
        </p:txBody>
      </p:sp>
      <p:sp>
        <p:nvSpPr>
          <p:cNvPr id="206" name="Google Shape;206;g23a52a2809f_2_0"/>
          <p:cNvSpPr txBox="1">
            <a:spLocks noGrp="1"/>
          </p:cNvSpPr>
          <p:nvPr>
            <p:ph type="body" idx="1"/>
          </p:nvPr>
        </p:nvSpPr>
        <p:spPr>
          <a:xfrm>
            <a:off x="408875" y="1441200"/>
            <a:ext cx="11002800" cy="5103600"/>
          </a:xfrm>
          <a:prstGeom prst="rect">
            <a:avLst/>
          </a:prstGeom>
        </p:spPr>
        <p:txBody>
          <a:bodyPr spcFirstLastPara="1" wrap="square" lIns="91425" tIns="45700" rIns="91425" bIns="45700" anchor="t" anchorCtr="0">
            <a:normAutofit fontScale="25000" lnSpcReduction="20000"/>
          </a:bodyPr>
          <a:lstStyle/>
          <a:p>
            <a:pPr marL="0" lvl="0" indent="0" algn="l" rtl="0">
              <a:spcBef>
                <a:spcPts val="0"/>
              </a:spcBef>
              <a:spcAft>
                <a:spcPts val="0"/>
              </a:spcAft>
              <a:buClr>
                <a:schemeClr val="dk1"/>
              </a:buClr>
              <a:buSzPct val="70833"/>
              <a:buFont typeface="Arial"/>
              <a:buNone/>
            </a:pPr>
            <a:r>
              <a:rPr lang="en-US" sz="7200" b="1"/>
              <a:t>2022 Fall Webinar Series</a:t>
            </a:r>
            <a:endParaRPr sz="7200"/>
          </a:p>
          <a:p>
            <a:pPr marL="685800" lvl="1" indent="-228282" algn="l" rtl="0">
              <a:spcBef>
                <a:spcPts val="1600"/>
              </a:spcBef>
              <a:spcAft>
                <a:spcPts val="0"/>
              </a:spcAft>
              <a:buSzPct val="100000"/>
              <a:buChar char="○"/>
            </a:pPr>
            <a:r>
              <a:rPr lang="en-US" sz="7200"/>
              <a:t>09/22/22	Advancing HealthCare Equality in the Minority Community	</a:t>
            </a:r>
            <a:endParaRPr sz="7200"/>
          </a:p>
          <a:p>
            <a:pPr marL="685800" lvl="1" indent="-228282" algn="l" rtl="0">
              <a:spcBef>
                <a:spcPts val="1600"/>
              </a:spcBef>
              <a:spcAft>
                <a:spcPts val="0"/>
              </a:spcAft>
              <a:buSzPct val="100000"/>
              <a:buChar char="○"/>
            </a:pPr>
            <a:r>
              <a:rPr lang="en-US" sz="7200"/>
              <a:t>09/27/22	Advancing Health Care Equity in the Workplace</a:t>
            </a:r>
            <a:endParaRPr sz="7200"/>
          </a:p>
          <a:p>
            <a:pPr marL="685800" lvl="1" indent="-216217" algn="l" rtl="0">
              <a:lnSpc>
                <a:spcPct val="107000"/>
              </a:lnSpc>
              <a:spcBef>
                <a:spcPts val="1600"/>
              </a:spcBef>
              <a:spcAft>
                <a:spcPts val="0"/>
              </a:spcAft>
              <a:buSzPct val="100000"/>
              <a:buChar char="○"/>
            </a:pPr>
            <a:r>
              <a:rPr lang="en-US" sz="7200"/>
              <a:t>10/11/22 	Racial Disparities in Cancer Related Conditions &amp; Treatment in the Rochester Area</a:t>
            </a:r>
            <a:endParaRPr sz="7200"/>
          </a:p>
          <a:p>
            <a:pPr marL="685800" lvl="1" indent="-216217" algn="l" rtl="0">
              <a:lnSpc>
                <a:spcPct val="107000"/>
              </a:lnSpc>
              <a:spcBef>
                <a:spcPts val="1600"/>
              </a:spcBef>
              <a:spcAft>
                <a:spcPts val="0"/>
              </a:spcAft>
              <a:buSzPct val="100000"/>
              <a:buChar char="○"/>
            </a:pPr>
            <a:r>
              <a:rPr lang="en-US" sz="7200"/>
              <a:t>11/10/22	Emotional Intelligence &amp; Impact on Workplace Relationships	 </a:t>
            </a:r>
            <a:endParaRPr sz="7200"/>
          </a:p>
          <a:p>
            <a:pPr marL="685800" lvl="1" indent="-216217" algn="l" rtl="0">
              <a:lnSpc>
                <a:spcPct val="107000"/>
              </a:lnSpc>
              <a:spcBef>
                <a:spcPts val="1600"/>
              </a:spcBef>
              <a:spcAft>
                <a:spcPts val="0"/>
              </a:spcAft>
              <a:buSzPct val="100000"/>
              <a:buChar char="○"/>
            </a:pPr>
            <a:r>
              <a:rPr lang="en-US" sz="7200"/>
              <a:t>11/22/22	Health Literacy Webinar</a:t>
            </a:r>
            <a:endParaRPr sz="7200"/>
          </a:p>
          <a:p>
            <a:pPr marL="685800" lvl="1" indent="-216217" algn="l" rtl="0">
              <a:lnSpc>
                <a:spcPct val="107000"/>
              </a:lnSpc>
              <a:spcBef>
                <a:spcPts val="1600"/>
              </a:spcBef>
              <a:spcAft>
                <a:spcPts val="0"/>
              </a:spcAft>
              <a:buSzPct val="100000"/>
              <a:buChar char="○"/>
            </a:pPr>
            <a:r>
              <a:rPr lang="en-US" sz="7200"/>
              <a:t>12/01/22	Community health Assessment and Improvement Plan</a:t>
            </a:r>
            <a:endParaRPr sz="7200"/>
          </a:p>
          <a:p>
            <a:pPr marL="228600" lvl="0" indent="-189103" algn="l" rtl="0">
              <a:spcBef>
                <a:spcPts val="1600"/>
              </a:spcBef>
              <a:spcAft>
                <a:spcPts val="0"/>
              </a:spcAft>
              <a:buSzPct val="100000"/>
              <a:buChar char="●"/>
            </a:pPr>
            <a:r>
              <a:rPr lang="en-US" sz="7200"/>
              <a:t>6 AHIMA/AAPC CEU.  $45/member $65/non-member</a:t>
            </a:r>
            <a:endParaRPr sz="7200"/>
          </a:p>
          <a:p>
            <a:pPr marL="228600" lvl="0" indent="-189103" algn="l" rtl="0">
              <a:spcBef>
                <a:spcPts val="1600"/>
              </a:spcBef>
              <a:spcAft>
                <a:spcPts val="0"/>
              </a:spcAft>
              <a:buSzPct val="100000"/>
              <a:buChar char="●"/>
            </a:pPr>
            <a:r>
              <a:rPr lang="en-US" sz="7200"/>
              <a:t>49 registrants for the series</a:t>
            </a:r>
            <a:endParaRPr sz="7200"/>
          </a:p>
          <a:p>
            <a:pPr marL="685800" lvl="1" indent="-228600" algn="l" rtl="0">
              <a:spcBef>
                <a:spcPts val="1600"/>
              </a:spcBef>
              <a:spcAft>
                <a:spcPts val="0"/>
              </a:spcAft>
              <a:buSzPct val="100000"/>
              <a:buChar char="○"/>
            </a:pPr>
            <a:r>
              <a:rPr lang="en-US" sz="7200"/>
              <a:t>Resulting in 240 attendees over the 6 sessions</a:t>
            </a:r>
            <a:endParaRPr sz="7200"/>
          </a:p>
          <a:p>
            <a:pPr marL="685800" lvl="1" indent="-228600" algn="l" rtl="0">
              <a:spcBef>
                <a:spcPts val="1600"/>
              </a:spcBef>
              <a:spcAft>
                <a:spcPts val="0"/>
              </a:spcAft>
              <a:buSzPct val="100000"/>
              <a:buChar char="○"/>
            </a:pPr>
            <a:r>
              <a:rPr lang="en-US" sz="7200"/>
              <a:t>Attendance at each webinar ranged between 24-38 with an additional 59 YouTube views</a:t>
            </a:r>
            <a:endParaRPr sz="7200"/>
          </a:p>
          <a:p>
            <a:pPr marL="228600" lvl="0" indent="-189103" algn="l" rtl="0">
              <a:spcBef>
                <a:spcPts val="1600"/>
              </a:spcBef>
              <a:spcAft>
                <a:spcPts val="0"/>
              </a:spcAft>
              <a:buSzPct val="100000"/>
              <a:buChar char="●"/>
            </a:pPr>
            <a:r>
              <a:rPr lang="en-US" sz="7200"/>
              <a:t>Topics, speakers and information well-received by attendees</a:t>
            </a:r>
            <a:endParaRPr sz="7200"/>
          </a:p>
          <a:p>
            <a:pPr marL="0" lvl="0" indent="0" algn="l" rtl="0">
              <a:spcBef>
                <a:spcPts val="1600"/>
              </a:spcBef>
              <a:spcAft>
                <a:spcPts val="1600"/>
              </a:spcAft>
              <a:buNone/>
            </a:pPr>
            <a:endParaRPr/>
          </a:p>
        </p:txBody>
      </p:sp>
      <p:pic>
        <p:nvPicPr>
          <p:cNvPr id="207" name="Google Shape;207;g23a52a2809f_2_0"/>
          <p:cNvPicPr preferRelativeResize="0"/>
          <p:nvPr/>
        </p:nvPicPr>
        <p:blipFill>
          <a:blip r:embed="rId3">
            <a:alphaModFix/>
          </a:blip>
          <a:stretch>
            <a:fillRect/>
          </a:stretch>
        </p:blipFill>
        <p:spPr>
          <a:xfrm>
            <a:off x="9472525" y="3351400"/>
            <a:ext cx="2381250" cy="1924050"/>
          </a:xfrm>
          <a:prstGeom prst="rect">
            <a:avLst/>
          </a:prstGeom>
          <a:noFill/>
          <a:ln>
            <a:noFill/>
          </a:ln>
        </p:spPr>
      </p:pic>
      <p:pic>
        <p:nvPicPr>
          <p:cNvPr id="208" name="Google Shape;208;g23a52a2809f_2_0"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23ad24cd7be_0_18"/>
          <p:cNvSpPr txBox="1">
            <a:spLocks noGrp="1"/>
          </p:cNvSpPr>
          <p:nvPr>
            <p:ph type="title"/>
          </p:nvPr>
        </p:nvSpPr>
        <p:spPr>
          <a:xfrm>
            <a:off x="1876775" y="183725"/>
            <a:ext cx="94770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t>Education Report:  </a:t>
            </a:r>
            <a:endParaRPr sz="4400" b="1"/>
          </a:p>
          <a:p>
            <a:pPr marL="0" lvl="0" indent="0" algn="ctr" rtl="0">
              <a:spcBef>
                <a:spcPts val="0"/>
              </a:spcBef>
              <a:spcAft>
                <a:spcPts val="0"/>
              </a:spcAft>
              <a:buNone/>
            </a:pPr>
            <a:r>
              <a:rPr lang="en-US" sz="4400" b="1"/>
              <a:t>2022 Fall Webinar Series</a:t>
            </a:r>
            <a:r>
              <a:rPr lang="en-US" sz="3600" b="1"/>
              <a:t> </a:t>
            </a:r>
            <a:endParaRPr sz="3600" b="1"/>
          </a:p>
        </p:txBody>
      </p:sp>
      <p:sp>
        <p:nvSpPr>
          <p:cNvPr id="215" name="Google Shape;215;g23ad24cd7be_0_18"/>
          <p:cNvSpPr txBox="1">
            <a:spLocks noGrp="1"/>
          </p:cNvSpPr>
          <p:nvPr>
            <p:ph type="body" idx="1"/>
          </p:nvPr>
        </p:nvSpPr>
        <p:spPr>
          <a:xfrm>
            <a:off x="838200" y="1825625"/>
            <a:ext cx="10515600" cy="2366400"/>
          </a:xfrm>
          <a:prstGeom prst="rect">
            <a:avLst/>
          </a:prstGeom>
        </p:spPr>
        <p:txBody>
          <a:bodyPr spcFirstLastPara="1" wrap="square" lIns="91425" tIns="45700" rIns="91425" bIns="45700" anchor="t" anchorCtr="0">
            <a:normAutofit/>
          </a:bodyPr>
          <a:lstStyle/>
          <a:p>
            <a:pPr marL="0" lvl="0" indent="0" algn="l" rtl="0">
              <a:spcBef>
                <a:spcPts val="1000"/>
              </a:spcBef>
              <a:spcAft>
                <a:spcPts val="1600"/>
              </a:spcAft>
              <a:buNone/>
            </a:pPr>
            <a:endParaRPr/>
          </a:p>
        </p:txBody>
      </p:sp>
      <p:sp>
        <p:nvSpPr>
          <p:cNvPr id="216" name="Google Shape;216;g23ad24cd7be_0_18"/>
          <p:cNvSpPr txBox="1"/>
          <p:nvPr/>
        </p:nvSpPr>
        <p:spPr>
          <a:xfrm>
            <a:off x="838200" y="4491600"/>
            <a:ext cx="11260800" cy="2366400"/>
          </a:xfrm>
          <a:prstGeom prst="rect">
            <a:avLst/>
          </a:prstGeom>
          <a:noFill/>
          <a:ln>
            <a:noFill/>
          </a:ln>
        </p:spPr>
        <p:txBody>
          <a:bodyPr spcFirstLastPara="1" wrap="square" lIns="91425" tIns="45700" rIns="91425" bIns="45700" anchor="t" anchorCtr="0">
            <a:normAutofit fontScale="62500" lnSpcReduction="20000"/>
          </a:bodyPr>
          <a:lstStyle/>
          <a:p>
            <a:pPr marL="228600" lvl="0" indent="-130810" algn="l" rtl="0">
              <a:lnSpc>
                <a:spcPct val="90000"/>
              </a:lnSpc>
              <a:spcBef>
                <a:spcPts val="1000"/>
              </a:spcBef>
              <a:spcAft>
                <a:spcPts val="0"/>
              </a:spcAft>
              <a:buNone/>
            </a:pPr>
            <a:r>
              <a:rPr lang="en-US" sz="2901">
                <a:solidFill>
                  <a:srgbClr val="000000"/>
                </a:solidFill>
                <a:latin typeface="Roboto"/>
                <a:ea typeface="Roboto"/>
                <a:cs typeface="Roboto"/>
                <a:sym typeface="Roboto"/>
              </a:rPr>
              <a:t>Participate Comments:</a:t>
            </a:r>
            <a:endParaRPr sz="2901">
              <a:solidFill>
                <a:srgbClr val="000000"/>
              </a:solidFill>
              <a:latin typeface="Roboto"/>
              <a:ea typeface="Roboto"/>
              <a:cs typeface="Roboto"/>
              <a:sym typeface="Roboto"/>
            </a:endParaRPr>
          </a:p>
          <a:p>
            <a:pPr marL="457200" lvl="0" indent="-343765" algn="l" rtl="0">
              <a:lnSpc>
                <a:spcPct val="115000"/>
              </a:lnSpc>
              <a:spcBef>
                <a:spcPts val="1000"/>
              </a:spcBef>
              <a:spcAft>
                <a:spcPts val="0"/>
              </a:spcAft>
              <a:buClr>
                <a:srgbClr val="000000"/>
              </a:buClr>
              <a:buSzPct val="100000"/>
              <a:buFont typeface="Roboto"/>
              <a:buChar char="•"/>
            </a:pPr>
            <a:r>
              <a:rPr lang="en-US" sz="2901">
                <a:solidFill>
                  <a:srgbClr val="000000"/>
                </a:solidFill>
                <a:latin typeface="Roboto"/>
                <a:ea typeface="Roboto"/>
                <a:cs typeface="Roboto"/>
                <a:sym typeface="Roboto"/>
              </a:rPr>
              <a:t>This is another great topic that I would love to learn more about and continue to see educational webinars on in the future. Thanks!</a:t>
            </a:r>
            <a:endParaRPr sz="2901">
              <a:solidFill>
                <a:srgbClr val="000000"/>
              </a:solidFill>
              <a:latin typeface="Roboto"/>
              <a:ea typeface="Roboto"/>
              <a:cs typeface="Roboto"/>
              <a:sym typeface="Roboto"/>
            </a:endParaRPr>
          </a:p>
          <a:p>
            <a:pPr marL="457200" lvl="0" indent="-343765" algn="l" rtl="0">
              <a:lnSpc>
                <a:spcPct val="115000"/>
              </a:lnSpc>
              <a:spcBef>
                <a:spcPts val="0"/>
              </a:spcBef>
              <a:spcAft>
                <a:spcPts val="0"/>
              </a:spcAft>
              <a:buClr>
                <a:srgbClr val="000000"/>
              </a:buClr>
              <a:buSzPct val="100000"/>
              <a:buFont typeface="Roboto"/>
              <a:buChar char="•"/>
            </a:pPr>
            <a:r>
              <a:rPr lang="en-US" sz="2901">
                <a:solidFill>
                  <a:srgbClr val="000000"/>
                </a:solidFill>
                <a:latin typeface="Roboto"/>
                <a:ea typeface="Roboto"/>
                <a:cs typeface="Roboto"/>
                <a:sym typeface="Roboto"/>
              </a:rPr>
              <a:t>RRHIMA continues to set the bar high for education offerings.</a:t>
            </a:r>
            <a:endParaRPr sz="2901">
              <a:solidFill>
                <a:srgbClr val="000000"/>
              </a:solidFill>
              <a:latin typeface="Roboto"/>
              <a:ea typeface="Roboto"/>
              <a:cs typeface="Roboto"/>
              <a:sym typeface="Roboto"/>
            </a:endParaRPr>
          </a:p>
          <a:p>
            <a:pPr marL="457200" lvl="0" indent="-343765" algn="l" rtl="0">
              <a:lnSpc>
                <a:spcPct val="115000"/>
              </a:lnSpc>
              <a:spcBef>
                <a:spcPts val="0"/>
              </a:spcBef>
              <a:spcAft>
                <a:spcPts val="0"/>
              </a:spcAft>
              <a:buClr>
                <a:srgbClr val="000000"/>
              </a:buClr>
              <a:buSzPct val="100000"/>
              <a:buFont typeface="Roboto"/>
              <a:buChar char="•"/>
            </a:pPr>
            <a:r>
              <a:rPr lang="en-US" sz="2901">
                <a:solidFill>
                  <a:srgbClr val="000000"/>
                </a:solidFill>
                <a:latin typeface="Roboto"/>
                <a:ea typeface="Roboto"/>
                <a:cs typeface="Roboto"/>
                <a:sym typeface="Roboto"/>
              </a:rPr>
              <a:t>This was probably my favorite webinar- everyone should be taught emotional intelligence- great pick</a:t>
            </a:r>
            <a:endParaRPr sz="2901">
              <a:solidFill>
                <a:srgbClr val="000000"/>
              </a:solidFill>
              <a:latin typeface="Roboto"/>
              <a:ea typeface="Roboto"/>
              <a:cs typeface="Roboto"/>
              <a:sym typeface="Roboto"/>
            </a:endParaRPr>
          </a:p>
          <a:p>
            <a:pPr marL="457200" lvl="0" indent="-343765" algn="l" rtl="0">
              <a:lnSpc>
                <a:spcPct val="115000"/>
              </a:lnSpc>
              <a:spcBef>
                <a:spcPts val="0"/>
              </a:spcBef>
              <a:spcAft>
                <a:spcPts val="0"/>
              </a:spcAft>
              <a:buClr>
                <a:srgbClr val="000000"/>
              </a:buClr>
              <a:buSzPct val="100000"/>
              <a:buFont typeface="Roboto"/>
              <a:buChar char="•"/>
            </a:pPr>
            <a:r>
              <a:rPr lang="en-US" sz="2901">
                <a:solidFill>
                  <a:srgbClr val="000000"/>
                </a:solidFill>
                <a:latin typeface="Roboto"/>
                <a:ea typeface="Roboto"/>
                <a:cs typeface="Roboto"/>
                <a:sym typeface="Roboto"/>
              </a:rPr>
              <a:t>Dr. Cuyler was an excellent speaker. Her presentation was very informative and interesting to listen to. I really enjoyed it.</a:t>
            </a:r>
            <a:endParaRPr sz="1551">
              <a:solidFill>
                <a:srgbClr val="202124"/>
              </a:solidFill>
              <a:highlight>
                <a:srgbClr val="F8F9FA"/>
              </a:highlight>
              <a:latin typeface="Roboto"/>
              <a:ea typeface="Roboto"/>
              <a:cs typeface="Roboto"/>
              <a:sym typeface="Roboto"/>
            </a:endParaRPr>
          </a:p>
          <a:p>
            <a:pPr marL="228600" lvl="0" indent="-130810" algn="l" rtl="0">
              <a:lnSpc>
                <a:spcPct val="90000"/>
              </a:lnSpc>
              <a:spcBef>
                <a:spcPts val="1000"/>
              </a:spcBef>
              <a:spcAft>
                <a:spcPts val="0"/>
              </a:spcAft>
              <a:buNone/>
            </a:pPr>
            <a:endParaRPr sz="2800">
              <a:solidFill>
                <a:srgbClr val="000000"/>
              </a:solidFill>
              <a:latin typeface="Roboto"/>
              <a:ea typeface="Roboto"/>
              <a:cs typeface="Roboto"/>
              <a:sym typeface="Roboto"/>
            </a:endParaRPr>
          </a:p>
        </p:txBody>
      </p:sp>
      <p:pic>
        <p:nvPicPr>
          <p:cNvPr id="217" name="Google Shape;217;g23ad24cd7be_0_18" title="Chart"/>
          <p:cNvPicPr preferRelativeResize="0"/>
          <p:nvPr/>
        </p:nvPicPr>
        <p:blipFill>
          <a:blip r:embed="rId3">
            <a:alphaModFix/>
          </a:blip>
          <a:stretch>
            <a:fillRect/>
          </a:stretch>
        </p:blipFill>
        <p:spPr>
          <a:xfrm>
            <a:off x="8289150" y="1595675"/>
            <a:ext cx="3606849" cy="2366300"/>
          </a:xfrm>
          <a:prstGeom prst="rect">
            <a:avLst/>
          </a:prstGeom>
          <a:noFill/>
          <a:ln>
            <a:noFill/>
          </a:ln>
        </p:spPr>
      </p:pic>
      <p:pic>
        <p:nvPicPr>
          <p:cNvPr id="218" name="Google Shape;218;g23ad24cd7be_0_18" title="Chart"/>
          <p:cNvPicPr preferRelativeResize="0"/>
          <p:nvPr/>
        </p:nvPicPr>
        <p:blipFill>
          <a:blip r:embed="rId4">
            <a:alphaModFix/>
          </a:blip>
          <a:stretch>
            <a:fillRect/>
          </a:stretch>
        </p:blipFill>
        <p:spPr>
          <a:xfrm>
            <a:off x="696700" y="1595675"/>
            <a:ext cx="3606849" cy="2366300"/>
          </a:xfrm>
          <a:prstGeom prst="rect">
            <a:avLst/>
          </a:prstGeom>
          <a:noFill/>
          <a:ln>
            <a:noFill/>
          </a:ln>
        </p:spPr>
      </p:pic>
      <p:pic>
        <p:nvPicPr>
          <p:cNvPr id="219" name="Google Shape;219;g23ad24cd7be_0_18" title="Chart"/>
          <p:cNvPicPr preferRelativeResize="0"/>
          <p:nvPr/>
        </p:nvPicPr>
        <p:blipFill>
          <a:blip r:embed="rId5">
            <a:alphaModFix/>
          </a:blip>
          <a:stretch>
            <a:fillRect/>
          </a:stretch>
        </p:blipFill>
        <p:spPr>
          <a:xfrm>
            <a:off x="4507875" y="1595675"/>
            <a:ext cx="3606849" cy="2366299"/>
          </a:xfrm>
          <a:prstGeom prst="rect">
            <a:avLst/>
          </a:prstGeom>
          <a:noFill/>
          <a:ln>
            <a:noFill/>
          </a:ln>
        </p:spPr>
      </p:pic>
      <p:pic>
        <p:nvPicPr>
          <p:cNvPr id="220" name="Google Shape;220;g23ad24cd7be_0_18" descr="A logo with a building in the background&#10;&#10;Description automatically generated with low confidence"/>
          <p:cNvPicPr preferRelativeResize="0"/>
          <p:nvPr/>
        </p:nvPicPr>
        <p:blipFill rotWithShape="1">
          <a:blip r:embed="rId6">
            <a:alphaModFix/>
          </a:blip>
          <a:srcRect/>
          <a:stretch/>
        </p:blipFill>
        <p:spPr>
          <a:xfrm>
            <a:off x="0" y="0"/>
            <a:ext cx="1938350" cy="1023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23ad24cd7be_0_3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latin typeface="Calibri"/>
                <a:ea typeface="Calibri"/>
                <a:cs typeface="Calibri"/>
                <a:sym typeface="Calibri"/>
              </a:rPr>
              <a:t>Education: </a:t>
            </a:r>
            <a:endParaRPr sz="4400" b="1">
              <a:latin typeface="Calibri"/>
              <a:ea typeface="Calibri"/>
              <a:cs typeface="Calibri"/>
              <a:sym typeface="Calibri"/>
            </a:endParaRPr>
          </a:p>
          <a:p>
            <a:pPr marL="0" lvl="0" indent="0" algn="ctr" rtl="0">
              <a:spcBef>
                <a:spcPts val="0"/>
              </a:spcBef>
              <a:spcAft>
                <a:spcPts val="0"/>
              </a:spcAft>
              <a:buNone/>
            </a:pPr>
            <a:r>
              <a:rPr lang="en-US" sz="4400" b="1">
                <a:latin typeface="Calibri"/>
                <a:ea typeface="Calibri"/>
                <a:cs typeface="Calibri"/>
                <a:sym typeface="Calibri"/>
              </a:rPr>
              <a:t>2023 Spring Webinar Series</a:t>
            </a:r>
            <a:endParaRPr sz="4400" b="1">
              <a:latin typeface="Calibri"/>
              <a:ea typeface="Calibri"/>
              <a:cs typeface="Calibri"/>
              <a:sym typeface="Calibri"/>
            </a:endParaRPr>
          </a:p>
        </p:txBody>
      </p:sp>
      <p:sp>
        <p:nvSpPr>
          <p:cNvPr id="227" name="Google Shape;227;g23ad24cd7be_0_30"/>
          <p:cNvSpPr txBox="1">
            <a:spLocks noGrp="1"/>
          </p:cNvSpPr>
          <p:nvPr>
            <p:ph type="body" idx="1"/>
          </p:nvPr>
        </p:nvSpPr>
        <p:spPr>
          <a:xfrm>
            <a:off x="838200" y="1571675"/>
            <a:ext cx="9255900" cy="4683300"/>
          </a:xfrm>
          <a:prstGeom prst="rect">
            <a:avLst/>
          </a:prstGeom>
        </p:spPr>
        <p:txBody>
          <a:bodyPr spcFirstLastPara="1" wrap="square" lIns="91425" tIns="45700" rIns="91425" bIns="45700" anchor="t" anchorCtr="0">
            <a:normAutofit fontScale="25000" lnSpcReduction="20000"/>
          </a:bodyPr>
          <a:lstStyle/>
          <a:p>
            <a:pPr marL="685800" lvl="0" indent="0" algn="l" rtl="0">
              <a:spcBef>
                <a:spcPts val="1000"/>
              </a:spcBef>
              <a:spcAft>
                <a:spcPts val="0"/>
              </a:spcAft>
              <a:buNone/>
            </a:pPr>
            <a:endParaRPr sz="7350"/>
          </a:p>
          <a:p>
            <a:pPr marL="685800" lvl="0" indent="-227806" algn="l" rtl="0">
              <a:lnSpc>
                <a:spcPct val="150000"/>
              </a:lnSpc>
              <a:spcBef>
                <a:spcPts val="1600"/>
              </a:spcBef>
              <a:spcAft>
                <a:spcPts val="0"/>
              </a:spcAft>
              <a:buSzPct val="100000"/>
              <a:buChar char="●"/>
            </a:pPr>
            <a:r>
              <a:rPr lang="en-US" sz="5500"/>
              <a:t>2/16/23 </a:t>
            </a:r>
            <a:r>
              <a:rPr lang="en-US" sz="5500" b="1">
                <a:solidFill>
                  <a:srgbClr val="222222"/>
                </a:solidFill>
              </a:rPr>
              <a:t>PDPM Overview:</a:t>
            </a:r>
            <a:r>
              <a:rPr lang="en-US" sz="5500" b="1"/>
              <a:t> </a:t>
            </a:r>
            <a:r>
              <a:rPr lang="en-US" sz="5500"/>
              <a:t>Presenter: Chris Hoskins, MA, RHIA, CHC</a:t>
            </a:r>
            <a:endParaRPr sz="5500"/>
          </a:p>
          <a:p>
            <a:pPr marL="685800" lvl="0" indent="-227806" algn="l" rtl="0">
              <a:lnSpc>
                <a:spcPct val="150000"/>
              </a:lnSpc>
              <a:spcBef>
                <a:spcPts val="0"/>
              </a:spcBef>
              <a:spcAft>
                <a:spcPts val="0"/>
              </a:spcAft>
              <a:buSzPct val="100000"/>
              <a:buChar char="●"/>
            </a:pPr>
            <a:r>
              <a:rPr lang="en-US" sz="5500"/>
              <a:t>2/23/23</a:t>
            </a:r>
            <a:r>
              <a:rPr lang="en-US" sz="5500" b="1"/>
              <a:t> Home Health Services: </a:t>
            </a:r>
            <a:r>
              <a:rPr lang="en-US" sz="5500"/>
              <a:t>Documentation Requirements in PGDM World:  Presenter:  Karen Donovan, RN</a:t>
            </a:r>
            <a:endParaRPr sz="5500"/>
          </a:p>
          <a:p>
            <a:pPr marL="685800" lvl="0" indent="-227806" algn="l" rtl="0">
              <a:lnSpc>
                <a:spcPct val="150000"/>
              </a:lnSpc>
              <a:spcBef>
                <a:spcPts val="0"/>
              </a:spcBef>
              <a:spcAft>
                <a:spcPts val="0"/>
              </a:spcAft>
              <a:buSzPct val="100000"/>
              <a:buChar char="●"/>
            </a:pPr>
            <a:r>
              <a:rPr lang="en-US" sz="5500"/>
              <a:t>03/02/23 </a:t>
            </a:r>
            <a:r>
              <a:rPr lang="en-US" sz="5500" b="1"/>
              <a:t>IVR Peripheral Interventions: </a:t>
            </a:r>
            <a:r>
              <a:rPr lang="en-US" sz="5500"/>
              <a:t> Presenter: Jackie Carver, RHIA, CCS, CCSP</a:t>
            </a:r>
            <a:endParaRPr sz="5500"/>
          </a:p>
          <a:p>
            <a:pPr marL="685800" lvl="0" indent="-227806" algn="l" rtl="0">
              <a:lnSpc>
                <a:spcPct val="150000"/>
              </a:lnSpc>
              <a:spcBef>
                <a:spcPts val="0"/>
              </a:spcBef>
              <a:spcAft>
                <a:spcPts val="0"/>
              </a:spcAft>
              <a:buSzPct val="100000"/>
              <a:buChar char="●"/>
            </a:pPr>
            <a:r>
              <a:rPr lang="en-US" sz="5500"/>
              <a:t>03/16/23 </a:t>
            </a:r>
            <a:r>
              <a:rPr lang="en-US" sz="5500" b="1"/>
              <a:t>OPPS &amp; MPFS 2023 Final Rule: </a:t>
            </a:r>
            <a:r>
              <a:rPr lang="en-US" sz="5500"/>
              <a:t> Presenters:  Jean Russell, RHIT and Veronica Ziac, MBA</a:t>
            </a:r>
            <a:endParaRPr sz="5500"/>
          </a:p>
          <a:p>
            <a:pPr marL="685800" lvl="0" indent="-227806" algn="l" rtl="0">
              <a:lnSpc>
                <a:spcPct val="150000"/>
              </a:lnSpc>
              <a:spcBef>
                <a:spcPts val="0"/>
              </a:spcBef>
              <a:spcAft>
                <a:spcPts val="0"/>
              </a:spcAft>
              <a:buSzPct val="100000"/>
              <a:buChar char="●"/>
            </a:pPr>
            <a:r>
              <a:rPr lang="en-US" sz="5500"/>
              <a:t>4/13/23 </a:t>
            </a:r>
            <a:r>
              <a:rPr lang="en-US" sz="5500" b="1"/>
              <a:t>Overview of Risk Adjustments and HCC Coding:</a:t>
            </a:r>
            <a:r>
              <a:rPr lang="en-US" sz="5500"/>
              <a:t> Presenters: Melissa Rector CRC</a:t>
            </a:r>
            <a:endParaRPr sz="5500"/>
          </a:p>
          <a:p>
            <a:pPr marL="685800" lvl="0" indent="-227806" algn="l" rtl="0">
              <a:lnSpc>
                <a:spcPct val="150000"/>
              </a:lnSpc>
              <a:spcBef>
                <a:spcPts val="0"/>
              </a:spcBef>
              <a:spcAft>
                <a:spcPts val="0"/>
              </a:spcAft>
              <a:buSzPct val="100000"/>
              <a:buChar char="●"/>
            </a:pPr>
            <a:r>
              <a:rPr lang="en-US" sz="5500"/>
              <a:t>04/20/23 </a:t>
            </a:r>
            <a:r>
              <a:rPr lang="en-US" sz="5500" b="1"/>
              <a:t>Common &amp; Complex Inpatient Denials: </a:t>
            </a:r>
            <a:r>
              <a:rPr lang="en-US" sz="5500"/>
              <a:t>Presenter: Sandra Macica, MS, RHIA, CCS</a:t>
            </a:r>
            <a:endParaRPr sz="5500"/>
          </a:p>
          <a:p>
            <a:pPr marL="228600" lvl="0" indent="0" algn="l" rtl="0">
              <a:spcBef>
                <a:spcPts val="1600"/>
              </a:spcBef>
              <a:spcAft>
                <a:spcPts val="1600"/>
              </a:spcAft>
              <a:buNone/>
            </a:pPr>
            <a:r>
              <a:rPr lang="en-US" sz="5500"/>
              <a:t>6 AHIMA/AAPC CEU  $50/member $70/non-member</a:t>
            </a:r>
            <a:endParaRPr sz="5500"/>
          </a:p>
        </p:txBody>
      </p:sp>
      <p:pic>
        <p:nvPicPr>
          <p:cNvPr id="228" name="Google Shape;228;g23ad24cd7be_0_30"/>
          <p:cNvPicPr preferRelativeResize="0"/>
          <p:nvPr/>
        </p:nvPicPr>
        <p:blipFill>
          <a:blip r:embed="rId3">
            <a:alphaModFix/>
          </a:blip>
          <a:stretch>
            <a:fillRect/>
          </a:stretch>
        </p:blipFill>
        <p:spPr>
          <a:xfrm>
            <a:off x="9738250" y="4499000"/>
            <a:ext cx="2381250" cy="1924050"/>
          </a:xfrm>
          <a:prstGeom prst="rect">
            <a:avLst/>
          </a:prstGeom>
          <a:noFill/>
          <a:ln>
            <a:noFill/>
          </a:ln>
        </p:spPr>
      </p:pic>
      <p:pic>
        <p:nvPicPr>
          <p:cNvPr id="229" name="Google Shape;229;g23ad24cd7be_0_30"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21ec51940e2_5_6"/>
          <p:cNvSpPr txBox="1">
            <a:spLocks noGrp="1"/>
          </p:cNvSpPr>
          <p:nvPr>
            <p:ph type="title"/>
          </p:nvPr>
        </p:nvSpPr>
        <p:spPr>
          <a:xfrm>
            <a:off x="1836050" y="0"/>
            <a:ext cx="95178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latin typeface="Calibri"/>
                <a:ea typeface="Calibri"/>
                <a:cs typeface="Calibri"/>
                <a:sym typeface="Calibri"/>
              </a:rPr>
              <a:t>Education - Spring 2023 continued</a:t>
            </a:r>
            <a:endParaRPr sz="4400" b="1">
              <a:latin typeface="Calibri"/>
              <a:ea typeface="Calibri"/>
              <a:cs typeface="Calibri"/>
              <a:sym typeface="Calibri"/>
            </a:endParaRPr>
          </a:p>
        </p:txBody>
      </p:sp>
      <p:sp>
        <p:nvSpPr>
          <p:cNvPr id="236" name="Google Shape;236;g21ec51940e2_5_6"/>
          <p:cNvSpPr txBox="1">
            <a:spLocks noGrp="1"/>
          </p:cNvSpPr>
          <p:nvPr>
            <p:ph type="body" idx="1"/>
          </p:nvPr>
        </p:nvSpPr>
        <p:spPr>
          <a:xfrm>
            <a:off x="9087000" y="1330275"/>
            <a:ext cx="2868600" cy="4767000"/>
          </a:xfrm>
          <a:prstGeom prst="rect">
            <a:avLst/>
          </a:prstGeom>
        </p:spPr>
        <p:txBody>
          <a:bodyPr spcFirstLastPara="1" wrap="square" lIns="91425" tIns="45700" rIns="91425" bIns="45700" anchor="t" anchorCtr="0">
            <a:normAutofit fontScale="55000" lnSpcReduction="20000"/>
          </a:bodyPr>
          <a:lstStyle/>
          <a:p>
            <a:pPr marL="0" lvl="0" indent="0" algn="ctr" rtl="0">
              <a:spcBef>
                <a:spcPts val="1000"/>
              </a:spcBef>
              <a:spcAft>
                <a:spcPts val="0"/>
              </a:spcAft>
              <a:buNone/>
            </a:pPr>
            <a:r>
              <a:rPr lang="en-US" sz="5800" u="sng">
                <a:solidFill>
                  <a:schemeClr val="dk1"/>
                </a:solidFill>
              </a:rPr>
              <a:t>Quick Stats:</a:t>
            </a:r>
            <a:endParaRPr sz="5800" u="sng"/>
          </a:p>
          <a:p>
            <a:pPr marL="914400" lvl="1" indent="-341709" algn="l" rtl="0">
              <a:lnSpc>
                <a:spcPct val="100000"/>
              </a:lnSpc>
              <a:spcBef>
                <a:spcPts val="1600"/>
              </a:spcBef>
              <a:spcAft>
                <a:spcPts val="0"/>
              </a:spcAft>
              <a:buSzPct val="100000"/>
              <a:buChar char="○"/>
            </a:pPr>
            <a:r>
              <a:rPr lang="en-US" sz="3750"/>
              <a:t>262 attendees over the 6 sessions</a:t>
            </a:r>
            <a:endParaRPr sz="3750"/>
          </a:p>
          <a:p>
            <a:pPr marL="914400" lvl="1" indent="-341709" algn="l" rtl="0">
              <a:lnSpc>
                <a:spcPct val="100000"/>
              </a:lnSpc>
              <a:spcBef>
                <a:spcPts val="0"/>
              </a:spcBef>
              <a:spcAft>
                <a:spcPts val="0"/>
              </a:spcAft>
              <a:buSzPct val="100000"/>
              <a:buChar char="○"/>
            </a:pPr>
            <a:r>
              <a:rPr lang="en-US" sz="3750"/>
              <a:t>Attendance for each session ranged between 22 and 26 people</a:t>
            </a:r>
            <a:endParaRPr sz="3750"/>
          </a:p>
          <a:p>
            <a:pPr marL="914400" lvl="1" indent="-341709" algn="l" rtl="0">
              <a:lnSpc>
                <a:spcPct val="100000"/>
              </a:lnSpc>
              <a:spcBef>
                <a:spcPts val="0"/>
              </a:spcBef>
              <a:spcAft>
                <a:spcPts val="0"/>
              </a:spcAft>
              <a:buSzPct val="100000"/>
              <a:buChar char="○"/>
            </a:pPr>
            <a:r>
              <a:rPr lang="en-US" sz="3750"/>
              <a:t>120 YouTube views</a:t>
            </a:r>
            <a:endParaRPr sz="3750"/>
          </a:p>
          <a:p>
            <a:pPr marL="914400" lvl="1" indent="-341709" algn="l" rtl="0">
              <a:lnSpc>
                <a:spcPct val="100000"/>
              </a:lnSpc>
              <a:spcBef>
                <a:spcPts val="0"/>
              </a:spcBef>
              <a:spcAft>
                <a:spcPts val="0"/>
              </a:spcAft>
              <a:buSzPct val="100000"/>
              <a:buChar char="○"/>
            </a:pPr>
            <a:r>
              <a:rPr lang="en-US" sz="3750"/>
              <a:t>Topics, speakers and information well-received by attendees</a:t>
            </a:r>
            <a:endParaRPr sz="3750"/>
          </a:p>
          <a:p>
            <a:pPr marL="0" lvl="0" indent="0" algn="l" rtl="0">
              <a:spcBef>
                <a:spcPts val="1600"/>
              </a:spcBef>
              <a:spcAft>
                <a:spcPts val="0"/>
              </a:spcAft>
              <a:buNone/>
            </a:pPr>
            <a:endParaRPr/>
          </a:p>
          <a:p>
            <a:pPr marL="0" lvl="0" indent="0" algn="l" rtl="0">
              <a:spcBef>
                <a:spcPts val="1600"/>
              </a:spcBef>
              <a:spcAft>
                <a:spcPts val="1600"/>
              </a:spcAft>
              <a:buNone/>
            </a:pPr>
            <a:endParaRPr/>
          </a:p>
        </p:txBody>
      </p:sp>
      <p:pic>
        <p:nvPicPr>
          <p:cNvPr id="237" name="Google Shape;237;g21ec51940e2_5_6"/>
          <p:cNvPicPr preferRelativeResize="0"/>
          <p:nvPr/>
        </p:nvPicPr>
        <p:blipFill>
          <a:blip r:embed="rId3">
            <a:alphaModFix/>
          </a:blip>
          <a:stretch>
            <a:fillRect/>
          </a:stretch>
        </p:blipFill>
        <p:spPr>
          <a:xfrm>
            <a:off x="4886612" y="1330275"/>
            <a:ext cx="3957437" cy="2397625"/>
          </a:xfrm>
          <a:prstGeom prst="rect">
            <a:avLst/>
          </a:prstGeom>
          <a:noFill/>
          <a:ln>
            <a:noFill/>
          </a:ln>
        </p:spPr>
      </p:pic>
      <p:pic>
        <p:nvPicPr>
          <p:cNvPr id="238" name="Google Shape;238;g21ec51940e2_5_6"/>
          <p:cNvPicPr preferRelativeResize="0"/>
          <p:nvPr/>
        </p:nvPicPr>
        <p:blipFill>
          <a:blip r:embed="rId4">
            <a:alphaModFix/>
          </a:blip>
          <a:stretch>
            <a:fillRect/>
          </a:stretch>
        </p:blipFill>
        <p:spPr>
          <a:xfrm>
            <a:off x="838200" y="1330275"/>
            <a:ext cx="3765450" cy="2397625"/>
          </a:xfrm>
          <a:prstGeom prst="rect">
            <a:avLst/>
          </a:prstGeom>
          <a:noFill/>
          <a:ln>
            <a:noFill/>
          </a:ln>
        </p:spPr>
      </p:pic>
      <p:pic>
        <p:nvPicPr>
          <p:cNvPr id="239" name="Google Shape;239;g21ec51940e2_5_6"/>
          <p:cNvPicPr preferRelativeResize="0"/>
          <p:nvPr/>
        </p:nvPicPr>
        <p:blipFill>
          <a:blip r:embed="rId5">
            <a:alphaModFix/>
          </a:blip>
          <a:stretch>
            <a:fillRect/>
          </a:stretch>
        </p:blipFill>
        <p:spPr>
          <a:xfrm>
            <a:off x="838200" y="3844163"/>
            <a:ext cx="3765451" cy="2337717"/>
          </a:xfrm>
          <a:prstGeom prst="rect">
            <a:avLst/>
          </a:prstGeom>
          <a:noFill/>
          <a:ln>
            <a:noFill/>
          </a:ln>
        </p:spPr>
      </p:pic>
      <p:pic>
        <p:nvPicPr>
          <p:cNvPr id="240" name="Google Shape;240;g21ec51940e2_5_6"/>
          <p:cNvPicPr preferRelativeResize="0"/>
          <p:nvPr/>
        </p:nvPicPr>
        <p:blipFill>
          <a:blip r:embed="rId6">
            <a:alphaModFix/>
          </a:blip>
          <a:stretch>
            <a:fillRect/>
          </a:stretch>
        </p:blipFill>
        <p:spPr>
          <a:xfrm>
            <a:off x="4925861" y="3850625"/>
            <a:ext cx="3918189" cy="2337700"/>
          </a:xfrm>
          <a:prstGeom prst="rect">
            <a:avLst/>
          </a:prstGeom>
          <a:noFill/>
          <a:ln>
            <a:noFill/>
          </a:ln>
        </p:spPr>
      </p:pic>
      <p:pic>
        <p:nvPicPr>
          <p:cNvPr id="241" name="Google Shape;241;g21ec51940e2_5_6" descr="A logo with a building in the background&#10;&#10;Description automatically generated with low confidence"/>
          <p:cNvPicPr preferRelativeResize="0"/>
          <p:nvPr/>
        </p:nvPicPr>
        <p:blipFill rotWithShape="1">
          <a:blip r:embed="rId7">
            <a:alphaModFix/>
          </a:blip>
          <a:srcRect/>
          <a:stretch/>
        </p:blipFill>
        <p:spPr>
          <a:xfrm>
            <a:off x="0" y="0"/>
            <a:ext cx="1938350" cy="10239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9"/>
          <p:cNvSpPr txBox="1">
            <a:spLocks noGrp="1"/>
          </p:cNvSpPr>
          <p:nvPr>
            <p:ph type="title"/>
          </p:nvPr>
        </p:nvSpPr>
        <p:spPr>
          <a:xfrm>
            <a:off x="1849625" y="118625"/>
            <a:ext cx="8810100" cy="107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Special Interest Groups (SIGs)</a:t>
            </a:r>
            <a:endParaRPr sz="4400"/>
          </a:p>
        </p:txBody>
      </p:sp>
      <p:sp>
        <p:nvSpPr>
          <p:cNvPr id="247" name="Google Shape;247;p9"/>
          <p:cNvSpPr txBox="1">
            <a:spLocks noGrp="1"/>
          </p:cNvSpPr>
          <p:nvPr>
            <p:ph type="body" idx="1"/>
          </p:nvPr>
        </p:nvSpPr>
        <p:spPr>
          <a:xfrm>
            <a:off x="642725" y="1282200"/>
            <a:ext cx="11549400" cy="501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None/>
            </a:pPr>
            <a:r>
              <a:rPr lang="en-US" b="1">
                <a:solidFill>
                  <a:srgbClr val="2F5496"/>
                </a:solidFill>
              </a:rPr>
              <a:t>Coders</a:t>
            </a:r>
            <a:r>
              <a:rPr lang="en-US" b="1"/>
              <a:t> SIG</a:t>
            </a:r>
            <a:endParaRPr b="1"/>
          </a:p>
          <a:p>
            <a:pPr marL="685800" lvl="1" indent="-228600" algn="l" rtl="0">
              <a:spcBef>
                <a:spcPts val="500"/>
              </a:spcBef>
              <a:spcAft>
                <a:spcPts val="0"/>
              </a:spcAft>
              <a:buClr>
                <a:srgbClr val="7030A0"/>
              </a:buClr>
              <a:buSzPts val="1800"/>
              <a:buFont typeface="Arial"/>
              <a:buChar char="○"/>
            </a:pPr>
            <a:r>
              <a:rPr lang="en-US" sz="1800">
                <a:solidFill>
                  <a:srgbClr val="000000"/>
                </a:solidFill>
                <a:latin typeface="Calibri"/>
                <a:ea typeface="Calibri"/>
                <a:cs typeface="Calibri"/>
                <a:sym typeface="Calibri"/>
              </a:rPr>
              <a:t>Met 3 times this year via Zoom.  Free to attend.</a:t>
            </a:r>
            <a:endParaRPr sz="1800">
              <a:solidFill>
                <a:srgbClr val="000000"/>
              </a:solidFill>
              <a:latin typeface="Calibri"/>
              <a:ea typeface="Calibri"/>
              <a:cs typeface="Calibri"/>
              <a:sym typeface="Calibri"/>
            </a:endParaRPr>
          </a:p>
          <a:p>
            <a:pPr marL="685800" lvl="1" indent="-228600" algn="l" rtl="0">
              <a:spcBef>
                <a:spcPts val="500"/>
              </a:spcBef>
              <a:spcAft>
                <a:spcPts val="0"/>
              </a:spcAft>
              <a:buClr>
                <a:srgbClr val="7030A0"/>
              </a:buClr>
              <a:buSzPts val="1800"/>
              <a:buFont typeface="Arial"/>
              <a:buChar char="○"/>
            </a:pPr>
            <a:r>
              <a:rPr lang="en-US" sz="1800">
                <a:solidFill>
                  <a:srgbClr val="000000"/>
                </a:solidFill>
                <a:latin typeface="Calibri"/>
                <a:ea typeface="Calibri"/>
                <a:cs typeface="Calibri"/>
                <a:sym typeface="Calibri"/>
              </a:rPr>
              <a:t>All RRHIMA Dues Paying and Emeritus members get 1.0 AHIMA/AAPC CEU for attending.</a:t>
            </a:r>
            <a:endParaRPr sz="1800">
              <a:solidFill>
                <a:srgbClr val="000000"/>
              </a:solidFill>
              <a:latin typeface="Calibri"/>
              <a:ea typeface="Calibri"/>
              <a:cs typeface="Calibri"/>
              <a:sym typeface="Calibri"/>
            </a:endParaRPr>
          </a:p>
          <a:p>
            <a:pPr marL="685800" lvl="1" indent="-228600" algn="l" rtl="0">
              <a:spcBef>
                <a:spcPts val="5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This year’s meetings were:</a:t>
            </a:r>
            <a:endParaRPr sz="1800">
              <a:solidFill>
                <a:srgbClr val="000000"/>
              </a:solidFill>
              <a:latin typeface="Calibri"/>
              <a:ea typeface="Calibri"/>
              <a:cs typeface="Calibri"/>
              <a:sym typeface="Calibri"/>
            </a:endParaRPr>
          </a:p>
          <a:p>
            <a:pPr marL="1143000" lvl="2" indent="-228600" algn="l" rtl="0">
              <a:spcBef>
                <a:spcPts val="5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Oct 5, 2022 - ICD-10-CM Update for FY2023 - Donna Rugg, RHIT, CCS, CDIP</a:t>
            </a:r>
            <a:endParaRPr sz="1800">
              <a:solidFill>
                <a:srgbClr val="000000"/>
              </a:solidFill>
              <a:latin typeface="Calibri"/>
              <a:ea typeface="Calibri"/>
              <a:cs typeface="Calibri"/>
              <a:sym typeface="Calibri"/>
            </a:endParaRPr>
          </a:p>
          <a:p>
            <a:pPr marL="1143000" lvl="2" indent="-228600" algn="l" rtl="0">
              <a:spcBef>
                <a:spcPts val="5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Dec 7, 2022 - E/M Code &amp; Guidelines 2023 Update - Diana Visconte, RHIT, CHC &amp; Jessica Maciulis, COC, CHC</a:t>
            </a:r>
            <a:endParaRPr sz="1800">
              <a:solidFill>
                <a:srgbClr val="000000"/>
              </a:solidFill>
              <a:latin typeface="Calibri"/>
              <a:ea typeface="Calibri"/>
              <a:cs typeface="Calibri"/>
              <a:sym typeface="Calibri"/>
            </a:endParaRPr>
          </a:p>
          <a:p>
            <a:pPr marL="1143000" lvl="2" indent="-228600" algn="l" rtl="0">
              <a:spcBef>
                <a:spcPts val="50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May 18, 2023 - ED Coding - What it Entails and How it is Done - Rachael Richenberg, RHIT and Angela Havranek</a:t>
            </a:r>
            <a:endParaRPr sz="1800">
              <a:solidFill>
                <a:srgbClr val="000000"/>
              </a:solidFill>
              <a:latin typeface="Calibri"/>
              <a:ea typeface="Calibri"/>
              <a:cs typeface="Calibri"/>
              <a:sym typeface="Calibri"/>
            </a:endParaRPr>
          </a:p>
          <a:p>
            <a:pPr marL="0" lvl="0" indent="0" algn="l" rtl="0">
              <a:spcBef>
                <a:spcPts val="1000"/>
              </a:spcBef>
              <a:spcAft>
                <a:spcPts val="0"/>
              </a:spcAft>
              <a:buNone/>
            </a:pPr>
            <a:r>
              <a:rPr lang="en-US" b="1">
                <a:solidFill>
                  <a:srgbClr val="000000"/>
                </a:solidFill>
                <a:latin typeface="Calibri"/>
                <a:ea typeface="Calibri"/>
                <a:cs typeface="Calibri"/>
                <a:sym typeface="Calibri"/>
              </a:rPr>
              <a:t>LTC SIG</a:t>
            </a:r>
            <a:endParaRPr b="1">
              <a:solidFill>
                <a:srgbClr val="000000"/>
              </a:solidFill>
              <a:latin typeface="Calibri"/>
              <a:ea typeface="Calibri"/>
              <a:cs typeface="Calibri"/>
              <a:sym typeface="Calibri"/>
            </a:endParaRPr>
          </a:p>
          <a:p>
            <a:pPr marL="914400" lvl="1" indent="-342900" algn="l" rtl="0">
              <a:lnSpc>
                <a:spcPct val="100000"/>
              </a:lnSpc>
              <a:spcBef>
                <a:spcPts val="0"/>
              </a:spcBef>
              <a:spcAft>
                <a:spcPts val="0"/>
              </a:spcAft>
              <a:buSzPts val="1800"/>
              <a:buChar char="○"/>
            </a:pPr>
            <a:r>
              <a:rPr lang="en-US" sz="1800"/>
              <a:t>Meets quarterly via Zoom.  Meeting dates and times posted on RRHIMA website.</a:t>
            </a:r>
            <a:endParaRPr sz="1800"/>
          </a:p>
          <a:p>
            <a:pPr marL="914400" lvl="1" indent="-342900" algn="l" rtl="0">
              <a:lnSpc>
                <a:spcPct val="100000"/>
              </a:lnSpc>
              <a:spcBef>
                <a:spcPts val="0"/>
              </a:spcBef>
              <a:spcAft>
                <a:spcPts val="0"/>
              </a:spcAft>
              <a:buSzPts val="1800"/>
              <a:buChar char="○"/>
            </a:pPr>
            <a:r>
              <a:rPr lang="en-US" sz="1800"/>
              <a:t>Free to attend. CE granted to RRHIMA dues paying and emeritus members.</a:t>
            </a:r>
            <a:endParaRPr sz="1800"/>
          </a:p>
          <a:p>
            <a:pPr marL="457200" lvl="0" indent="0" algn="l" rtl="0">
              <a:lnSpc>
                <a:spcPct val="100000"/>
              </a:lnSpc>
              <a:spcBef>
                <a:spcPts val="0"/>
              </a:spcBef>
              <a:spcAft>
                <a:spcPts val="0"/>
              </a:spcAft>
              <a:buNone/>
            </a:pPr>
            <a:endParaRPr sz="1800"/>
          </a:p>
          <a:p>
            <a:pPr marL="0" lvl="0" indent="0" algn="l" rtl="0">
              <a:lnSpc>
                <a:spcPct val="100000"/>
              </a:lnSpc>
              <a:spcBef>
                <a:spcPts val="0"/>
              </a:spcBef>
              <a:spcAft>
                <a:spcPts val="0"/>
              </a:spcAft>
              <a:buNone/>
            </a:pPr>
            <a:r>
              <a:rPr lang="en-US" b="1"/>
              <a:t>Newcomers SIG</a:t>
            </a:r>
            <a:endParaRPr b="1"/>
          </a:p>
          <a:p>
            <a:pPr marL="914400" lvl="0" indent="-342900" algn="l" rtl="0">
              <a:lnSpc>
                <a:spcPct val="100000"/>
              </a:lnSpc>
              <a:spcBef>
                <a:spcPts val="0"/>
              </a:spcBef>
              <a:spcAft>
                <a:spcPts val="0"/>
              </a:spcAft>
              <a:buSzPts val="1800"/>
              <a:buChar char="●"/>
            </a:pPr>
            <a:r>
              <a:rPr lang="en-US" sz="1800"/>
              <a:t>Met during the summer to help new grads prepare for RHIT exam</a:t>
            </a:r>
            <a:endParaRPr sz="1800"/>
          </a:p>
          <a:p>
            <a:pPr marL="914400" lvl="0" indent="-342900" algn="l" rtl="0">
              <a:lnSpc>
                <a:spcPct val="100000"/>
              </a:lnSpc>
              <a:spcBef>
                <a:spcPts val="0"/>
              </a:spcBef>
              <a:spcAft>
                <a:spcPts val="0"/>
              </a:spcAft>
              <a:buSzPts val="1800"/>
              <a:buChar char="●"/>
            </a:pPr>
            <a:r>
              <a:rPr lang="en-US" sz="1800" b="1"/>
              <a:t>Will relaunch in the upcoming year as the Professional Development SIG. </a:t>
            </a:r>
            <a:endParaRPr sz="2618"/>
          </a:p>
        </p:txBody>
      </p:sp>
      <p:pic>
        <p:nvPicPr>
          <p:cNvPr id="248" name="Google Shape;248;p9" descr="A logo with a building in the background&#10;&#10;Description automatically generated with low confidence"/>
          <p:cNvPicPr preferRelativeResize="0"/>
          <p:nvPr/>
        </p:nvPicPr>
        <p:blipFill rotWithShape="1">
          <a:blip r:embed="rId3">
            <a:alphaModFix/>
          </a:blip>
          <a:srcRect/>
          <a:stretch/>
        </p:blipFill>
        <p:spPr>
          <a:xfrm>
            <a:off x="0" y="0"/>
            <a:ext cx="1938350" cy="10239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g23a52a2809f_2_6"/>
          <p:cNvSpPr txBox="1">
            <a:spLocks noGrp="1"/>
          </p:cNvSpPr>
          <p:nvPr>
            <p:ph type="title"/>
          </p:nvPr>
        </p:nvSpPr>
        <p:spPr>
          <a:xfrm>
            <a:off x="415600" y="455275"/>
            <a:ext cx="11048700" cy="9018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US" sz="4500" b="1"/>
              <a:t>Finance</a:t>
            </a:r>
            <a:endParaRPr sz="4500" b="1"/>
          </a:p>
        </p:txBody>
      </p:sp>
      <p:pic>
        <p:nvPicPr>
          <p:cNvPr id="255" name="Google Shape;255;g23a52a2809f_2_6"/>
          <p:cNvPicPr preferRelativeResize="0"/>
          <p:nvPr/>
        </p:nvPicPr>
        <p:blipFill>
          <a:blip r:embed="rId3">
            <a:alphaModFix/>
          </a:blip>
          <a:stretch>
            <a:fillRect/>
          </a:stretch>
        </p:blipFill>
        <p:spPr>
          <a:xfrm>
            <a:off x="4758163" y="5251575"/>
            <a:ext cx="2363575" cy="1267200"/>
          </a:xfrm>
          <a:prstGeom prst="rect">
            <a:avLst/>
          </a:prstGeom>
          <a:noFill/>
          <a:ln>
            <a:noFill/>
          </a:ln>
        </p:spPr>
      </p:pic>
      <p:pic>
        <p:nvPicPr>
          <p:cNvPr id="256" name="Google Shape;256;g23a52a2809f_2_6"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
        <p:nvSpPr>
          <p:cNvPr id="257" name="Google Shape;257;g23a52a2809f_2_6"/>
          <p:cNvSpPr txBox="1"/>
          <p:nvPr/>
        </p:nvSpPr>
        <p:spPr>
          <a:xfrm>
            <a:off x="0" y="0"/>
            <a:ext cx="11966400" cy="5387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endParaRPr sz="1600" b="1"/>
          </a:p>
          <a:p>
            <a:pPr marL="0" lvl="0" indent="0" algn="l" rtl="0">
              <a:spcBef>
                <a:spcPts val="0"/>
              </a:spcBef>
              <a:spcAft>
                <a:spcPts val="0"/>
              </a:spcAft>
              <a:buNone/>
            </a:pPr>
            <a:r>
              <a:rPr lang="en-US" sz="1800" b="1">
                <a:latin typeface="Roboto"/>
                <a:ea typeface="Roboto"/>
                <a:cs typeface="Roboto"/>
                <a:sym typeface="Roboto"/>
              </a:rPr>
              <a:t>RRHIMA Membership Form</a:t>
            </a:r>
            <a:endParaRPr sz="1800" b="1">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US" sz="1600">
                <a:latin typeface="Roboto"/>
                <a:ea typeface="Roboto"/>
                <a:cs typeface="Roboto"/>
                <a:sym typeface="Roboto"/>
              </a:rPr>
              <a:t>We removed the automatic renewal option from the membership form in Sept, 2022. We would like you to fill out the membership form yearly to keep your information up-to-date and we want to stay away from automatic renewals, because we had several people that signed up twice last year and got charged twice. </a:t>
            </a:r>
            <a:br>
              <a:rPr lang="en-US" sz="1600">
                <a:latin typeface="Roboto"/>
                <a:ea typeface="Roboto"/>
                <a:cs typeface="Roboto"/>
                <a:sym typeface="Roboto"/>
              </a:rPr>
            </a:br>
            <a:br>
              <a:rPr lang="en-US" sz="1600">
                <a:latin typeface="Roboto"/>
                <a:ea typeface="Roboto"/>
                <a:cs typeface="Roboto"/>
                <a:sym typeface="Roboto"/>
              </a:rPr>
            </a:br>
            <a:r>
              <a:rPr lang="en-US" sz="1600">
                <a:latin typeface="Roboto"/>
                <a:ea typeface="Roboto"/>
                <a:cs typeface="Roboto"/>
                <a:sym typeface="Roboto"/>
              </a:rPr>
              <a:t>We are going to delete our current PayPal account soon to sever any remaining automatic renewals for RRHIMA dues. We will then create a brand new PayPal account.</a:t>
            </a:r>
            <a:br>
              <a:rPr lang="en-US" sz="1600">
                <a:latin typeface="Roboto"/>
                <a:ea typeface="Roboto"/>
                <a:cs typeface="Roboto"/>
                <a:sym typeface="Roboto"/>
              </a:rPr>
            </a:br>
            <a:endParaRPr sz="1600">
              <a:latin typeface="Roboto"/>
              <a:ea typeface="Roboto"/>
              <a:cs typeface="Roboto"/>
              <a:sym typeface="Roboto"/>
            </a:endParaRPr>
          </a:p>
          <a:p>
            <a:pPr marL="0" lvl="0" indent="0" algn="l" rtl="0">
              <a:spcBef>
                <a:spcPts val="0"/>
              </a:spcBef>
              <a:spcAft>
                <a:spcPts val="0"/>
              </a:spcAft>
              <a:buNone/>
            </a:pPr>
            <a:r>
              <a:rPr lang="en-US" sz="1600">
                <a:latin typeface="Roboto"/>
                <a:ea typeface="Roboto"/>
                <a:cs typeface="Roboto"/>
                <a:sym typeface="Roboto"/>
              </a:rPr>
              <a:t>The membership form will be taken down from the website for several weeks before the new year begins on July 1 and then it will reappear and it will be connected to our new PayPal account.</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US" sz="1600">
                <a:latin typeface="Roboto"/>
                <a:ea typeface="Roboto"/>
                <a:cs typeface="Roboto"/>
                <a:sym typeface="Roboto"/>
              </a:rPr>
              <a:t>As I mentioned, you must always fill out the membership form every year and if you pay your dues through PayPal when filling out the form please do not choose automatic renewal or subscription when you are within PayPal.  The membership form is the only way you can pay your dues to RRHIMA. YOU CANNOT PAY YOUR DUES USING THE PAYPAL LINK, YOU MUST USE THE MEMBERSHIP FORM.</a:t>
            </a:r>
            <a:endParaRPr sz="1600">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1102925" y="609575"/>
            <a:ext cx="102510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b="1"/>
              <a:t>RRHIMA 2022-2023 Board of Directors</a:t>
            </a:r>
            <a:endParaRPr/>
          </a:p>
        </p:txBody>
      </p:sp>
      <p:sp>
        <p:nvSpPr>
          <p:cNvPr id="102" name="Google Shape;102;p2"/>
          <p:cNvSpPr txBox="1">
            <a:spLocks noGrp="1"/>
          </p:cNvSpPr>
          <p:nvPr>
            <p:ph type="body" idx="1"/>
          </p:nvPr>
        </p:nvSpPr>
        <p:spPr>
          <a:xfrm>
            <a:off x="959825" y="1848250"/>
            <a:ext cx="10394100" cy="4638600"/>
          </a:xfrm>
          <a:prstGeom prst="rect">
            <a:avLst/>
          </a:prstGeom>
          <a:noFill/>
          <a:ln>
            <a:noFill/>
          </a:ln>
        </p:spPr>
        <p:txBody>
          <a:bodyPr spcFirstLastPara="1" wrap="square" lIns="91425" tIns="45700" rIns="91425" bIns="45700" anchor="t" anchorCtr="0">
            <a:noAutofit/>
          </a:bodyPr>
          <a:lstStyle/>
          <a:p>
            <a:pPr marL="685800" lvl="1" indent="-241300" algn="l" rtl="0">
              <a:lnSpc>
                <a:spcPct val="150000"/>
              </a:lnSpc>
              <a:spcBef>
                <a:spcPts val="0"/>
              </a:spcBef>
              <a:spcAft>
                <a:spcPts val="0"/>
              </a:spcAft>
              <a:buSzPts val="2000"/>
              <a:buChar char="○"/>
            </a:pPr>
            <a:r>
              <a:rPr lang="en-US" sz="2000"/>
              <a:t>President			                                   	 Mary Pasciak, RHIT</a:t>
            </a:r>
            <a:endParaRPr sz="2000"/>
          </a:p>
          <a:p>
            <a:pPr marL="685800" lvl="1" indent="-241300" algn="l" rtl="0">
              <a:lnSpc>
                <a:spcPct val="90000"/>
              </a:lnSpc>
              <a:spcBef>
                <a:spcPts val="1000"/>
              </a:spcBef>
              <a:spcAft>
                <a:spcPts val="0"/>
              </a:spcAft>
              <a:buSzPts val="2000"/>
              <a:buChar char="○"/>
            </a:pPr>
            <a:r>
              <a:rPr lang="en-US" sz="2000"/>
              <a:t>President-Elect			                       Penny Hankins, MS, RHIT</a:t>
            </a:r>
            <a:endParaRPr sz="2000"/>
          </a:p>
          <a:p>
            <a:pPr marL="685800" lvl="1" indent="-254000" algn="l" rtl="0">
              <a:lnSpc>
                <a:spcPct val="90000"/>
              </a:lnSpc>
              <a:spcBef>
                <a:spcPts val="1000"/>
              </a:spcBef>
              <a:spcAft>
                <a:spcPts val="0"/>
              </a:spcAft>
              <a:buSzPts val="2200"/>
              <a:buChar char="○"/>
            </a:pPr>
            <a:r>
              <a:rPr lang="en-US" sz="2000"/>
              <a:t>Past-President			                       </a:t>
            </a:r>
            <a:r>
              <a:rPr lang="en-US" sz="1800"/>
              <a:t>Lynn-Marie Wozniak, MS, RHIT, CDIP, FAHIMA</a:t>
            </a:r>
            <a:endParaRPr sz="1800"/>
          </a:p>
          <a:p>
            <a:pPr marL="685800" lvl="1" indent="-241300" algn="l" rtl="0">
              <a:lnSpc>
                <a:spcPct val="90000"/>
              </a:lnSpc>
              <a:spcBef>
                <a:spcPts val="1000"/>
              </a:spcBef>
              <a:spcAft>
                <a:spcPts val="0"/>
              </a:spcAft>
              <a:buSzPts val="2000"/>
              <a:buChar char="○"/>
            </a:pPr>
            <a:r>
              <a:rPr lang="en-US" sz="2000"/>
              <a:t>Director of Bylaws		                            	 Katie McKibben, RHIT</a:t>
            </a:r>
            <a:endParaRPr sz="2000"/>
          </a:p>
          <a:p>
            <a:pPr marL="685800" lvl="1" indent="-241300" algn="l" rtl="0">
              <a:lnSpc>
                <a:spcPct val="90000"/>
              </a:lnSpc>
              <a:spcBef>
                <a:spcPts val="1000"/>
              </a:spcBef>
              <a:spcAft>
                <a:spcPts val="0"/>
              </a:spcAft>
              <a:buSzPts val="2000"/>
              <a:buChar char="○"/>
            </a:pPr>
            <a:r>
              <a:rPr lang="en-US" sz="2000"/>
              <a:t>Director of Communications	                Diana Visconte,  RHIT, CHC</a:t>
            </a:r>
            <a:endParaRPr sz="2000"/>
          </a:p>
          <a:p>
            <a:pPr marL="685800" lvl="1" indent="-241300" algn="l" rtl="0">
              <a:lnSpc>
                <a:spcPct val="90000"/>
              </a:lnSpc>
              <a:spcBef>
                <a:spcPts val="1000"/>
              </a:spcBef>
              <a:spcAft>
                <a:spcPts val="0"/>
              </a:spcAft>
              <a:buSzPts val="2000"/>
              <a:buChar char="○"/>
            </a:pPr>
            <a:r>
              <a:rPr lang="en-US" sz="2000"/>
              <a:t>2</a:t>
            </a:r>
            <a:r>
              <a:rPr lang="en-US" sz="2000" baseline="30000"/>
              <a:t>nd</a:t>
            </a:r>
            <a:r>
              <a:rPr lang="en-US" sz="2000"/>
              <a:t> Yr Director of Education	                Leslie Slater, MS, RHIA, CCDS, CIC, CRC</a:t>
            </a:r>
            <a:endParaRPr sz="2000"/>
          </a:p>
          <a:p>
            <a:pPr marL="685800" lvl="1" indent="-241300" algn="l" rtl="0">
              <a:lnSpc>
                <a:spcPct val="90000"/>
              </a:lnSpc>
              <a:spcBef>
                <a:spcPts val="1000"/>
              </a:spcBef>
              <a:spcAft>
                <a:spcPts val="0"/>
              </a:spcAft>
              <a:buSzPts val="2000"/>
              <a:buChar char="○"/>
            </a:pPr>
            <a:r>
              <a:rPr lang="en-US" sz="2000"/>
              <a:t>1</a:t>
            </a:r>
            <a:r>
              <a:rPr lang="en-US" sz="2000" baseline="30000"/>
              <a:t>st</a:t>
            </a:r>
            <a:r>
              <a:rPr lang="en-US" sz="2000"/>
              <a:t> Yr Director of Education 	                Beth Ann, Hinog  MSHIA, RHIA</a:t>
            </a:r>
            <a:endParaRPr sz="2000"/>
          </a:p>
          <a:p>
            <a:pPr marL="685800" lvl="1" indent="-241300" algn="l" rtl="0">
              <a:lnSpc>
                <a:spcPct val="90000"/>
              </a:lnSpc>
              <a:spcBef>
                <a:spcPts val="1000"/>
              </a:spcBef>
              <a:spcAft>
                <a:spcPts val="0"/>
              </a:spcAft>
              <a:buSzPts val="2000"/>
              <a:buChar char="○"/>
            </a:pPr>
            <a:r>
              <a:rPr lang="en-US" sz="2000"/>
              <a:t>Director of Finance		                       Brandy Almekinder, RHIT</a:t>
            </a:r>
            <a:endParaRPr sz="2000"/>
          </a:p>
          <a:p>
            <a:pPr marL="685800" lvl="1" indent="-241300" algn="l" rtl="0">
              <a:lnSpc>
                <a:spcPct val="90000"/>
              </a:lnSpc>
              <a:spcBef>
                <a:spcPts val="1000"/>
              </a:spcBef>
              <a:spcAft>
                <a:spcPts val="0"/>
              </a:spcAft>
              <a:buSzPts val="2000"/>
              <a:buChar char="○"/>
            </a:pPr>
            <a:r>
              <a:rPr lang="en-US" sz="2000"/>
              <a:t>Student Representative 		                Marina, Caito – Alfred State Student</a:t>
            </a:r>
            <a:endParaRPr sz="2000"/>
          </a:p>
          <a:p>
            <a:pPr marL="228600" lvl="0" indent="-50800" algn="l" rtl="0">
              <a:lnSpc>
                <a:spcPct val="90000"/>
              </a:lnSpc>
              <a:spcBef>
                <a:spcPts val="1000"/>
              </a:spcBef>
              <a:spcAft>
                <a:spcPts val="1600"/>
              </a:spcAft>
              <a:buClr>
                <a:schemeClr val="dk1"/>
              </a:buClr>
              <a:buSzPts val="2800"/>
              <a:buNone/>
            </a:pPr>
            <a:endParaRPr/>
          </a:p>
        </p:txBody>
      </p:sp>
      <p:pic>
        <p:nvPicPr>
          <p:cNvPr id="103" name="Google Shape;103;p2"/>
          <p:cNvPicPr preferRelativeResize="0"/>
          <p:nvPr/>
        </p:nvPicPr>
        <p:blipFill>
          <a:blip r:embed="rId3">
            <a:alphaModFix/>
          </a:blip>
          <a:stretch>
            <a:fillRect/>
          </a:stretch>
        </p:blipFill>
        <p:spPr>
          <a:xfrm>
            <a:off x="4390450" y="5587875"/>
            <a:ext cx="1914975" cy="1509250"/>
          </a:xfrm>
          <a:prstGeom prst="rect">
            <a:avLst/>
          </a:prstGeom>
          <a:noFill/>
          <a:ln>
            <a:noFill/>
          </a:ln>
        </p:spPr>
      </p:pic>
      <p:pic>
        <p:nvPicPr>
          <p:cNvPr id="104" name="Google Shape;104;p2"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23b83697f87_0_20"/>
          <p:cNvSpPr txBox="1">
            <a:spLocks noGrp="1"/>
          </p:cNvSpPr>
          <p:nvPr>
            <p:ph type="title"/>
          </p:nvPr>
        </p:nvSpPr>
        <p:spPr>
          <a:xfrm>
            <a:off x="415600" y="333125"/>
            <a:ext cx="9461100" cy="8472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US" sz="4400" b="1"/>
              <a:t>Finance - Expense/Revenue Summary</a:t>
            </a:r>
            <a:endParaRPr sz="4400" b="1"/>
          </a:p>
        </p:txBody>
      </p:sp>
      <p:pic>
        <p:nvPicPr>
          <p:cNvPr id="264" name="Google Shape;264;g23b83697f87_0_20" descr="A logo with a building in the background&#10;&#10;Description automatically generated with low confidence"/>
          <p:cNvPicPr preferRelativeResize="0"/>
          <p:nvPr/>
        </p:nvPicPr>
        <p:blipFill rotWithShape="1">
          <a:blip r:embed="rId3">
            <a:alphaModFix/>
          </a:blip>
          <a:srcRect/>
          <a:stretch/>
        </p:blipFill>
        <p:spPr>
          <a:xfrm>
            <a:off x="9818700" y="156363"/>
            <a:ext cx="1938350" cy="1023950"/>
          </a:xfrm>
          <a:prstGeom prst="rect">
            <a:avLst/>
          </a:prstGeom>
          <a:noFill/>
          <a:ln>
            <a:noFill/>
          </a:ln>
        </p:spPr>
      </p:pic>
      <p:pic>
        <p:nvPicPr>
          <p:cNvPr id="265" name="Google Shape;265;g23b83697f87_0_20"/>
          <p:cNvPicPr preferRelativeResize="0"/>
          <p:nvPr/>
        </p:nvPicPr>
        <p:blipFill>
          <a:blip r:embed="rId4">
            <a:alphaModFix/>
          </a:blip>
          <a:stretch>
            <a:fillRect/>
          </a:stretch>
        </p:blipFill>
        <p:spPr>
          <a:xfrm>
            <a:off x="1033575" y="1251050"/>
            <a:ext cx="9104326" cy="51961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5"/>
          <p:cNvSpPr txBox="1">
            <a:spLocks noGrp="1"/>
          </p:cNvSpPr>
          <p:nvPr>
            <p:ph type="title"/>
          </p:nvPr>
        </p:nvSpPr>
        <p:spPr>
          <a:xfrm>
            <a:off x="1938350" y="306350"/>
            <a:ext cx="9420600" cy="10794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000"/>
              <a:buFont typeface="Calibri"/>
              <a:buNone/>
            </a:pPr>
            <a:r>
              <a:rPr lang="en-US" sz="4688" b="1"/>
              <a:t>Election Results </a:t>
            </a:r>
            <a:endParaRPr sz="4600" b="1"/>
          </a:p>
        </p:txBody>
      </p:sp>
      <p:sp>
        <p:nvSpPr>
          <p:cNvPr id="271" name="Google Shape;271;p15"/>
          <p:cNvSpPr txBox="1"/>
          <p:nvPr/>
        </p:nvSpPr>
        <p:spPr>
          <a:xfrm>
            <a:off x="6373928" y="6001964"/>
            <a:ext cx="9876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2" name="Google Shape;272;p15"/>
          <p:cNvSpPr txBox="1"/>
          <p:nvPr/>
        </p:nvSpPr>
        <p:spPr>
          <a:xfrm>
            <a:off x="10068128" y="6001966"/>
            <a:ext cx="10797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73" name="Google Shape;273;p15" descr="A logo with a building in the background&#10;&#10;Description automatically generated with low confidence"/>
          <p:cNvPicPr preferRelativeResize="0"/>
          <p:nvPr/>
        </p:nvPicPr>
        <p:blipFill rotWithShape="1">
          <a:blip r:embed="rId3">
            <a:alphaModFix/>
          </a:blip>
          <a:srcRect/>
          <a:stretch/>
        </p:blipFill>
        <p:spPr>
          <a:xfrm>
            <a:off x="0" y="0"/>
            <a:ext cx="1938350" cy="1023950"/>
          </a:xfrm>
          <a:prstGeom prst="rect">
            <a:avLst/>
          </a:prstGeom>
          <a:noFill/>
          <a:ln>
            <a:noFill/>
          </a:ln>
        </p:spPr>
      </p:pic>
      <p:pic>
        <p:nvPicPr>
          <p:cNvPr id="274" name="Google Shape;274;p15"/>
          <p:cNvPicPr preferRelativeResize="0"/>
          <p:nvPr/>
        </p:nvPicPr>
        <p:blipFill>
          <a:blip r:embed="rId4">
            <a:alphaModFix/>
          </a:blip>
          <a:stretch>
            <a:fillRect/>
          </a:stretch>
        </p:blipFill>
        <p:spPr>
          <a:xfrm>
            <a:off x="7361525" y="1385750"/>
            <a:ext cx="3790950" cy="3543300"/>
          </a:xfrm>
          <a:prstGeom prst="rect">
            <a:avLst/>
          </a:prstGeom>
          <a:noFill/>
          <a:ln>
            <a:noFill/>
          </a:ln>
        </p:spPr>
      </p:pic>
      <p:pic>
        <p:nvPicPr>
          <p:cNvPr id="275" name="Google Shape;275;p15"/>
          <p:cNvPicPr preferRelativeResize="0"/>
          <p:nvPr/>
        </p:nvPicPr>
        <p:blipFill>
          <a:blip r:embed="rId5">
            <a:alphaModFix/>
          </a:blip>
          <a:stretch>
            <a:fillRect/>
          </a:stretch>
        </p:blipFill>
        <p:spPr>
          <a:xfrm>
            <a:off x="7519800" y="5103875"/>
            <a:ext cx="3989325" cy="1447800"/>
          </a:xfrm>
          <a:prstGeom prst="rect">
            <a:avLst/>
          </a:prstGeom>
          <a:noFill/>
          <a:ln>
            <a:noFill/>
          </a:ln>
        </p:spPr>
      </p:pic>
      <p:pic>
        <p:nvPicPr>
          <p:cNvPr id="276" name="Google Shape;276;p15"/>
          <p:cNvPicPr preferRelativeResize="0"/>
          <p:nvPr/>
        </p:nvPicPr>
        <p:blipFill>
          <a:blip r:embed="rId6">
            <a:alphaModFix/>
          </a:blip>
          <a:stretch>
            <a:fillRect/>
          </a:stretch>
        </p:blipFill>
        <p:spPr>
          <a:xfrm>
            <a:off x="789393" y="1620100"/>
            <a:ext cx="5375257" cy="1447800"/>
          </a:xfrm>
          <a:prstGeom prst="rect">
            <a:avLst/>
          </a:prstGeom>
          <a:noFill/>
          <a:ln>
            <a:noFill/>
          </a:ln>
        </p:spPr>
      </p:pic>
      <p:pic>
        <p:nvPicPr>
          <p:cNvPr id="277" name="Google Shape;277;p15"/>
          <p:cNvPicPr preferRelativeResize="0"/>
          <p:nvPr/>
        </p:nvPicPr>
        <p:blipFill>
          <a:blip r:embed="rId7">
            <a:alphaModFix/>
          </a:blip>
          <a:stretch>
            <a:fillRect/>
          </a:stretch>
        </p:blipFill>
        <p:spPr>
          <a:xfrm>
            <a:off x="840250" y="3209675"/>
            <a:ext cx="5375250" cy="1347600"/>
          </a:xfrm>
          <a:prstGeom prst="rect">
            <a:avLst/>
          </a:prstGeom>
          <a:noFill/>
          <a:ln>
            <a:noFill/>
          </a:ln>
        </p:spPr>
      </p:pic>
      <p:sp>
        <p:nvSpPr>
          <p:cNvPr id="278" name="Google Shape;278;p15"/>
          <p:cNvSpPr txBox="1"/>
          <p:nvPr/>
        </p:nvSpPr>
        <p:spPr>
          <a:xfrm>
            <a:off x="840250" y="4888300"/>
            <a:ext cx="5375400" cy="1293000"/>
          </a:xfrm>
          <a:prstGeom prst="rect">
            <a:avLst/>
          </a:prstGeom>
          <a:solidFill>
            <a:srgbClr val="D9D2E9"/>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THANK YOU to Lisa Boyle for volunteering to run for the Director of Membeship Engagement our new board position.  It was a close race and we appreciate her participation. </a:t>
            </a:r>
            <a:endParaRPr sz="18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3a52a27d3d_0_82"/>
          <p:cNvSpPr txBox="1">
            <a:spLocks noGrp="1"/>
          </p:cNvSpPr>
          <p:nvPr>
            <p:ph type="title"/>
          </p:nvPr>
        </p:nvSpPr>
        <p:spPr>
          <a:xfrm>
            <a:off x="557750" y="394125"/>
            <a:ext cx="10348500" cy="11403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89999"/>
              <a:buFont typeface="Calibri"/>
              <a:buNone/>
            </a:pPr>
            <a:r>
              <a:rPr lang="en-US"/>
              <a:t>              </a:t>
            </a:r>
            <a:r>
              <a:rPr lang="en-US" sz="4888" b="1"/>
              <a:t>RRHIMA  Annual August  Picnic</a:t>
            </a:r>
            <a:endParaRPr sz="4888" b="1"/>
          </a:p>
        </p:txBody>
      </p:sp>
      <p:sp>
        <p:nvSpPr>
          <p:cNvPr id="284" name="Google Shape;284;g23a52a27d3d_0_82"/>
          <p:cNvSpPr txBox="1"/>
          <p:nvPr/>
        </p:nvSpPr>
        <p:spPr>
          <a:xfrm>
            <a:off x="191400" y="1784450"/>
            <a:ext cx="10865700" cy="5016900"/>
          </a:xfrm>
          <a:prstGeom prst="rect">
            <a:avLst/>
          </a:prstGeom>
          <a:noFill/>
          <a:ln>
            <a:noFill/>
          </a:ln>
        </p:spPr>
        <p:txBody>
          <a:bodyPr spcFirstLastPara="1" wrap="square" lIns="91425" tIns="91425" rIns="91425" bIns="91425" anchor="t" anchorCtr="0">
            <a:spAutoFit/>
          </a:bodyPr>
          <a:lstStyle/>
          <a:p>
            <a:pPr marL="228600" lvl="0" indent="0" algn="l" rtl="0">
              <a:lnSpc>
                <a:spcPct val="90000"/>
              </a:lnSpc>
              <a:spcBef>
                <a:spcPts val="0"/>
              </a:spcBef>
              <a:spcAft>
                <a:spcPts val="0"/>
              </a:spcAft>
              <a:buNone/>
            </a:pPr>
            <a:endParaRPr sz="2800">
              <a:solidFill>
                <a:schemeClr val="dk1"/>
              </a:solidFill>
              <a:latin typeface="Roboto"/>
              <a:ea typeface="Roboto"/>
              <a:cs typeface="Roboto"/>
              <a:sym typeface="Roboto"/>
            </a:endParaRPr>
          </a:p>
          <a:p>
            <a:pPr marL="228600" lvl="0" indent="-190500" algn="l" rtl="0">
              <a:lnSpc>
                <a:spcPct val="90000"/>
              </a:lnSpc>
              <a:spcBef>
                <a:spcPts val="0"/>
              </a:spcBef>
              <a:spcAft>
                <a:spcPts val="0"/>
              </a:spcAft>
              <a:buClr>
                <a:schemeClr val="dk1"/>
              </a:buClr>
              <a:buSzPts val="2200"/>
              <a:buFont typeface="Roboto"/>
              <a:buChar char="•"/>
            </a:pPr>
            <a:r>
              <a:rPr lang="en-US" sz="2200">
                <a:solidFill>
                  <a:schemeClr val="dk1"/>
                </a:solidFill>
                <a:latin typeface="Roboto"/>
                <a:ea typeface="Roboto"/>
                <a:cs typeface="Roboto"/>
                <a:sym typeface="Roboto"/>
              </a:rPr>
              <a:t>Date:   Thursday in August, 30, 2022 4:00 - 7:30 PM   </a:t>
            </a:r>
            <a:endParaRPr sz="2200">
              <a:solidFill>
                <a:schemeClr val="dk1"/>
              </a:solidFill>
              <a:latin typeface="Roboto"/>
              <a:ea typeface="Roboto"/>
              <a:cs typeface="Roboto"/>
              <a:sym typeface="Roboto"/>
            </a:endParaRPr>
          </a:p>
          <a:p>
            <a:pPr marL="228600" lvl="0" indent="-190500" algn="l" rtl="0">
              <a:lnSpc>
                <a:spcPct val="90000"/>
              </a:lnSpc>
              <a:spcBef>
                <a:spcPts val="1000"/>
              </a:spcBef>
              <a:spcAft>
                <a:spcPts val="0"/>
              </a:spcAft>
              <a:buClr>
                <a:schemeClr val="dk1"/>
              </a:buClr>
              <a:buSzPts val="2200"/>
              <a:buFont typeface="Roboto"/>
              <a:buChar char="•"/>
            </a:pPr>
            <a:r>
              <a:rPr lang="en-US" sz="2200">
                <a:solidFill>
                  <a:schemeClr val="dk1"/>
                </a:solidFill>
                <a:latin typeface="Roboto"/>
                <a:ea typeface="Roboto"/>
                <a:cs typeface="Roboto"/>
                <a:sym typeface="Roboto"/>
              </a:rPr>
              <a:t>Where:  Mendon Ponds Park - Stewart Lodge</a:t>
            </a:r>
            <a:endParaRPr sz="2200">
              <a:solidFill>
                <a:schemeClr val="dk1"/>
              </a:solidFill>
              <a:latin typeface="Roboto"/>
              <a:ea typeface="Roboto"/>
              <a:cs typeface="Roboto"/>
              <a:sym typeface="Roboto"/>
            </a:endParaRPr>
          </a:p>
          <a:p>
            <a:pPr marL="228600" lvl="0" indent="0" algn="l" rtl="0">
              <a:lnSpc>
                <a:spcPct val="90000"/>
              </a:lnSpc>
              <a:spcBef>
                <a:spcPts val="1000"/>
              </a:spcBef>
              <a:spcAft>
                <a:spcPts val="0"/>
              </a:spcAft>
              <a:buNone/>
            </a:pPr>
            <a:r>
              <a:rPr lang="en-US" sz="2200">
                <a:solidFill>
                  <a:schemeClr val="dk1"/>
                </a:solidFill>
                <a:latin typeface="Roboto"/>
                <a:ea typeface="Roboto"/>
                <a:cs typeface="Roboto"/>
                <a:sym typeface="Roboto"/>
              </a:rPr>
              <a:t>                95 Douglas Road, Honeoye Falls, NY </a:t>
            </a:r>
            <a:endParaRPr sz="2200">
              <a:solidFill>
                <a:schemeClr val="dk1"/>
              </a:solidFill>
              <a:latin typeface="Roboto"/>
              <a:ea typeface="Roboto"/>
              <a:cs typeface="Roboto"/>
              <a:sym typeface="Roboto"/>
            </a:endParaRPr>
          </a:p>
          <a:p>
            <a:pPr marL="228600" lvl="0" indent="0" algn="l" rtl="0">
              <a:lnSpc>
                <a:spcPct val="90000"/>
              </a:lnSpc>
              <a:spcBef>
                <a:spcPts val="1000"/>
              </a:spcBef>
              <a:spcAft>
                <a:spcPts val="0"/>
              </a:spcAft>
              <a:buNone/>
            </a:pPr>
            <a:endParaRPr sz="2200">
              <a:solidFill>
                <a:schemeClr val="dk1"/>
              </a:solidFill>
              <a:latin typeface="Roboto"/>
              <a:ea typeface="Roboto"/>
              <a:cs typeface="Roboto"/>
              <a:sym typeface="Roboto"/>
            </a:endParaRPr>
          </a:p>
          <a:p>
            <a:pPr marL="457200" lvl="0" indent="-355600" algn="l" rtl="0">
              <a:lnSpc>
                <a:spcPct val="90000"/>
              </a:lnSpc>
              <a:spcBef>
                <a:spcPts val="100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We had a great speaker - Dr. Asli Abaci, MD from Excellus BlueCross BlueShield </a:t>
            </a:r>
            <a:endParaRPr sz="2000">
              <a:solidFill>
                <a:schemeClr val="dk1"/>
              </a:solidFill>
              <a:latin typeface="Roboto"/>
              <a:ea typeface="Roboto"/>
              <a:cs typeface="Roboto"/>
              <a:sym typeface="Roboto"/>
            </a:endParaRPr>
          </a:p>
          <a:p>
            <a:pPr marL="1371600" lvl="2" indent="-355600" algn="l" rtl="0">
              <a:lnSpc>
                <a:spcPct val="90000"/>
              </a:lnSpc>
              <a:spcBef>
                <a:spcPts val="0"/>
              </a:spcBef>
              <a:spcAft>
                <a:spcPts val="0"/>
              </a:spcAft>
              <a:buClr>
                <a:schemeClr val="dk1"/>
              </a:buClr>
              <a:buSzPts val="2000"/>
              <a:buFont typeface="Roboto"/>
              <a:buChar char="■"/>
            </a:pPr>
            <a:r>
              <a:rPr lang="en-US" sz="2000">
                <a:solidFill>
                  <a:schemeClr val="dk1"/>
                </a:solidFill>
                <a:latin typeface="Roboto"/>
                <a:ea typeface="Roboto"/>
                <a:cs typeface="Roboto"/>
                <a:sym typeface="Roboto"/>
              </a:rPr>
              <a:t>Dr. Abaci presented a powerpoint on “Media Impact on Mental Health”. It was a great presentation.</a:t>
            </a:r>
            <a:endParaRPr sz="2000">
              <a:solidFill>
                <a:schemeClr val="dk1"/>
              </a:solidFill>
              <a:latin typeface="Roboto"/>
              <a:ea typeface="Roboto"/>
              <a:cs typeface="Roboto"/>
              <a:sym typeface="Roboto"/>
            </a:endParaRPr>
          </a:p>
          <a:p>
            <a:pPr marL="0" lvl="0" indent="0" algn="l" rtl="0">
              <a:lnSpc>
                <a:spcPct val="90000"/>
              </a:lnSpc>
              <a:spcBef>
                <a:spcPts val="1000"/>
              </a:spcBef>
              <a:spcAft>
                <a:spcPts val="0"/>
              </a:spcAft>
              <a:buNone/>
            </a:pPr>
            <a:r>
              <a:rPr lang="en-US" sz="1800">
                <a:solidFill>
                  <a:schemeClr val="dk1"/>
                </a:solidFill>
                <a:latin typeface="Roboto"/>
                <a:ea typeface="Roboto"/>
                <a:cs typeface="Roboto"/>
                <a:sym typeface="Roboto"/>
              </a:rPr>
              <a:t>We offered 1 CE to all who attended.  We had door prizes which we gave away including bouquets of fresh flowers, that were created by Beth Hinog, Education Director and Mary Pasciak, President.  We had great food, fun and a great time to socialize.  Unfortunately, the weather was inclimate, and we all stayed inside the lodge. </a:t>
            </a:r>
            <a:endParaRPr sz="1800">
              <a:solidFill>
                <a:schemeClr val="dk1"/>
              </a:solidFill>
              <a:latin typeface="Roboto"/>
              <a:ea typeface="Roboto"/>
              <a:cs typeface="Roboto"/>
              <a:sym typeface="Roboto"/>
            </a:endParaRPr>
          </a:p>
          <a:p>
            <a:pPr marL="0" lvl="0" indent="0" algn="l" rtl="0">
              <a:lnSpc>
                <a:spcPct val="90000"/>
              </a:lnSpc>
              <a:spcBef>
                <a:spcPts val="1000"/>
              </a:spcBef>
              <a:spcAft>
                <a:spcPts val="0"/>
              </a:spcAft>
              <a:buNone/>
            </a:pPr>
            <a:endParaRPr sz="1800">
              <a:solidFill>
                <a:schemeClr val="dk1"/>
              </a:solidFill>
              <a:latin typeface="Roboto"/>
              <a:ea typeface="Roboto"/>
              <a:cs typeface="Roboto"/>
              <a:sym typeface="Roboto"/>
            </a:endParaRPr>
          </a:p>
          <a:p>
            <a:pPr marL="0" lvl="0" indent="0" algn="l" rtl="0">
              <a:lnSpc>
                <a:spcPct val="90000"/>
              </a:lnSpc>
              <a:spcBef>
                <a:spcPts val="1000"/>
              </a:spcBef>
              <a:spcAft>
                <a:spcPts val="0"/>
              </a:spcAft>
              <a:buNone/>
            </a:pPr>
            <a:endParaRPr sz="1800">
              <a:solidFill>
                <a:schemeClr val="dk1"/>
              </a:solidFill>
              <a:latin typeface="Roboto"/>
              <a:ea typeface="Roboto"/>
              <a:cs typeface="Roboto"/>
              <a:sym typeface="Roboto"/>
            </a:endParaRPr>
          </a:p>
        </p:txBody>
      </p:sp>
      <p:pic>
        <p:nvPicPr>
          <p:cNvPr id="285" name="Google Shape;285;g23a52a27d3d_0_82"/>
          <p:cNvPicPr preferRelativeResize="0"/>
          <p:nvPr/>
        </p:nvPicPr>
        <p:blipFill>
          <a:blip r:embed="rId3">
            <a:alphaModFix/>
          </a:blip>
          <a:stretch>
            <a:fillRect/>
          </a:stretch>
        </p:blipFill>
        <p:spPr>
          <a:xfrm>
            <a:off x="8028525" y="1534425"/>
            <a:ext cx="3028575" cy="1823150"/>
          </a:xfrm>
          <a:prstGeom prst="rect">
            <a:avLst/>
          </a:prstGeom>
          <a:noFill/>
          <a:ln>
            <a:noFill/>
          </a:ln>
        </p:spPr>
      </p:pic>
      <p:pic>
        <p:nvPicPr>
          <p:cNvPr id="286" name="Google Shape;286;g23a52a27d3d_0_82"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1d9565819b_1_5"/>
          <p:cNvSpPr txBox="1"/>
          <p:nvPr/>
        </p:nvSpPr>
        <p:spPr>
          <a:xfrm>
            <a:off x="528800" y="524150"/>
            <a:ext cx="10989600" cy="769500"/>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400" b="1">
                <a:solidFill>
                  <a:schemeClr val="dk1"/>
                </a:solidFill>
                <a:latin typeface="Roboto"/>
                <a:ea typeface="Roboto"/>
                <a:cs typeface="Roboto"/>
                <a:sym typeface="Roboto"/>
              </a:rPr>
              <a:t>Breast Cancer Walk</a:t>
            </a:r>
            <a:endParaRPr sz="1800" b="1">
              <a:latin typeface="Roboto"/>
              <a:ea typeface="Roboto"/>
              <a:cs typeface="Roboto"/>
              <a:sym typeface="Roboto"/>
            </a:endParaRPr>
          </a:p>
        </p:txBody>
      </p:sp>
      <p:pic>
        <p:nvPicPr>
          <p:cNvPr id="292" name="Google Shape;292;g21d9565819b_1_5"/>
          <p:cNvPicPr preferRelativeResize="0"/>
          <p:nvPr/>
        </p:nvPicPr>
        <p:blipFill>
          <a:blip r:embed="rId3">
            <a:alphaModFix/>
          </a:blip>
          <a:stretch>
            <a:fillRect/>
          </a:stretch>
        </p:blipFill>
        <p:spPr>
          <a:xfrm>
            <a:off x="729100" y="1821850"/>
            <a:ext cx="2805550" cy="2805550"/>
          </a:xfrm>
          <a:prstGeom prst="rect">
            <a:avLst/>
          </a:prstGeom>
          <a:noFill/>
          <a:ln>
            <a:noFill/>
          </a:ln>
        </p:spPr>
      </p:pic>
      <p:pic>
        <p:nvPicPr>
          <p:cNvPr id="293" name="Google Shape;293;g21d9565819b_1_5"/>
          <p:cNvPicPr preferRelativeResize="0"/>
          <p:nvPr/>
        </p:nvPicPr>
        <p:blipFill>
          <a:blip r:embed="rId4">
            <a:alphaModFix/>
          </a:blip>
          <a:stretch>
            <a:fillRect/>
          </a:stretch>
        </p:blipFill>
        <p:spPr>
          <a:xfrm>
            <a:off x="4132125" y="1824500"/>
            <a:ext cx="3335475" cy="2501626"/>
          </a:xfrm>
          <a:prstGeom prst="rect">
            <a:avLst/>
          </a:prstGeom>
          <a:noFill/>
          <a:ln>
            <a:noFill/>
          </a:ln>
        </p:spPr>
      </p:pic>
      <p:pic>
        <p:nvPicPr>
          <p:cNvPr id="294" name="Google Shape;294;g21d9565819b_1_5"/>
          <p:cNvPicPr preferRelativeResize="0"/>
          <p:nvPr/>
        </p:nvPicPr>
        <p:blipFill>
          <a:blip r:embed="rId5">
            <a:alphaModFix/>
          </a:blip>
          <a:stretch>
            <a:fillRect/>
          </a:stretch>
        </p:blipFill>
        <p:spPr>
          <a:xfrm>
            <a:off x="8182850" y="1989090"/>
            <a:ext cx="3335475" cy="2506512"/>
          </a:xfrm>
          <a:prstGeom prst="rect">
            <a:avLst/>
          </a:prstGeom>
          <a:noFill/>
          <a:ln>
            <a:noFill/>
          </a:ln>
        </p:spPr>
      </p:pic>
      <p:sp>
        <p:nvSpPr>
          <p:cNvPr id="295" name="Google Shape;295;g21d9565819b_1_5"/>
          <p:cNvSpPr txBox="1"/>
          <p:nvPr/>
        </p:nvSpPr>
        <p:spPr>
          <a:xfrm>
            <a:off x="528800" y="5056750"/>
            <a:ext cx="11154900" cy="12930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US" sz="1800">
                <a:solidFill>
                  <a:srgbClr val="FF00FF"/>
                </a:solidFill>
                <a:latin typeface="Roboto"/>
                <a:ea typeface="Roboto"/>
                <a:cs typeface="Roboto"/>
                <a:sym typeface="Roboto"/>
              </a:rPr>
              <a:t>The Breast Cancer Walk was held on Sunday October 16, 2022 from 8:30 am to 1:00 pm and the walk was 2 miles long. The walk started at Frontier Field in downtown Rochester NY. There ware 8000 walkers from all healthcare organizations. An estimated $33,000 was raised. Beth and Mary Pasciak had a great time and met many wonderful people.  </a:t>
            </a:r>
            <a:endParaRPr sz="1800">
              <a:solidFill>
                <a:srgbClr val="FF00FF"/>
              </a:solidFill>
              <a:latin typeface="Roboto"/>
              <a:ea typeface="Roboto"/>
              <a:cs typeface="Roboto"/>
              <a:sym typeface="Roboto"/>
            </a:endParaRPr>
          </a:p>
        </p:txBody>
      </p:sp>
      <p:pic>
        <p:nvPicPr>
          <p:cNvPr id="296" name="Google Shape;296;g21d9565819b_1_5"/>
          <p:cNvPicPr preferRelativeResize="0"/>
          <p:nvPr/>
        </p:nvPicPr>
        <p:blipFill>
          <a:blip r:embed="rId6">
            <a:alphaModFix/>
          </a:blip>
          <a:stretch>
            <a:fillRect/>
          </a:stretch>
        </p:blipFill>
        <p:spPr>
          <a:xfrm>
            <a:off x="9149325" y="25450"/>
            <a:ext cx="1402525" cy="1402500"/>
          </a:xfrm>
          <a:prstGeom prst="rect">
            <a:avLst/>
          </a:prstGeom>
          <a:noFill/>
          <a:ln>
            <a:noFill/>
          </a:ln>
        </p:spPr>
      </p:pic>
      <p:pic>
        <p:nvPicPr>
          <p:cNvPr id="297" name="Google Shape;297;g21d9565819b_1_5" descr="A logo with a building in the background&#10;&#10;Description automatically generated with low confidence"/>
          <p:cNvPicPr preferRelativeResize="0"/>
          <p:nvPr/>
        </p:nvPicPr>
        <p:blipFill rotWithShape="1">
          <a:blip r:embed="rId7">
            <a:alphaModFix/>
          </a:blip>
          <a:srcRect/>
          <a:stretch/>
        </p:blipFill>
        <p:spPr>
          <a:xfrm>
            <a:off x="0" y="0"/>
            <a:ext cx="1938350" cy="1023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ALFRED STATE HIM STUDENTS</a:t>
            </a:r>
            <a:endParaRPr sz="4400" b="1"/>
          </a:p>
        </p:txBody>
      </p:sp>
      <p:sp>
        <p:nvSpPr>
          <p:cNvPr id="303" name="Google Shape;30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1600"/>
              </a:spcAft>
              <a:buClr>
                <a:schemeClr val="dk1"/>
              </a:buClr>
              <a:buSzPts val="2800"/>
              <a:buNone/>
            </a:pPr>
            <a:endParaRPr/>
          </a:p>
        </p:txBody>
      </p:sp>
      <p:pic>
        <p:nvPicPr>
          <p:cNvPr id="304" name="Google Shape;304;p14"/>
          <p:cNvPicPr preferRelativeResize="0"/>
          <p:nvPr/>
        </p:nvPicPr>
        <p:blipFill>
          <a:blip r:embed="rId3">
            <a:alphaModFix/>
          </a:blip>
          <a:stretch>
            <a:fillRect/>
          </a:stretch>
        </p:blipFill>
        <p:spPr>
          <a:xfrm>
            <a:off x="8426775" y="3012450"/>
            <a:ext cx="2851900" cy="2894425"/>
          </a:xfrm>
          <a:prstGeom prst="rect">
            <a:avLst/>
          </a:prstGeom>
          <a:noFill/>
          <a:ln>
            <a:noFill/>
          </a:ln>
        </p:spPr>
      </p:pic>
      <p:pic>
        <p:nvPicPr>
          <p:cNvPr id="305" name="Google Shape;305;p14"/>
          <p:cNvPicPr preferRelativeResize="0"/>
          <p:nvPr/>
        </p:nvPicPr>
        <p:blipFill>
          <a:blip r:embed="rId4">
            <a:alphaModFix/>
          </a:blip>
          <a:stretch>
            <a:fillRect/>
          </a:stretch>
        </p:blipFill>
        <p:spPr>
          <a:xfrm>
            <a:off x="838200" y="1825625"/>
            <a:ext cx="4737200" cy="2409200"/>
          </a:xfrm>
          <a:prstGeom prst="rect">
            <a:avLst/>
          </a:prstGeom>
          <a:noFill/>
          <a:ln>
            <a:noFill/>
          </a:ln>
        </p:spPr>
      </p:pic>
      <p:sp>
        <p:nvSpPr>
          <p:cNvPr id="306" name="Google Shape;306;p14"/>
          <p:cNvSpPr txBox="1"/>
          <p:nvPr/>
        </p:nvSpPr>
        <p:spPr>
          <a:xfrm>
            <a:off x="1423025" y="4543425"/>
            <a:ext cx="6875100" cy="1569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latin typeface="Roboto"/>
                <a:ea typeface="Roboto"/>
                <a:cs typeface="Roboto"/>
                <a:sym typeface="Roboto"/>
              </a:rPr>
              <a:t>AHIMA Board of Directors would like to thank Lisa M. Boyle - Alfred State HIM  Professor, Erica S. Matteson, Alfred  State Student Advisor  and Marina Caito RRHIMA Student Representative for helping us stay connected with the students of Alfred State.</a:t>
            </a:r>
            <a:endParaRPr sz="1800">
              <a:latin typeface="Roboto"/>
              <a:ea typeface="Roboto"/>
              <a:cs typeface="Roboto"/>
              <a:sym typeface="Roboto"/>
            </a:endParaRPr>
          </a:p>
        </p:txBody>
      </p:sp>
      <p:pic>
        <p:nvPicPr>
          <p:cNvPr id="307" name="Google Shape;307;p14" descr="A logo with a building in the background&#10;&#10;Description automatically generated with low confidence"/>
          <p:cNvPicPr preferRelativeResize="0"/>
          <p:nvPr/>
        </p:nvPicPr>
        <p:blipFill rotWithShape="1">
          <a:blip r:embed="rId5">
            <a:alphaModFix/>
          </a:blip>
          <a:srcRect/>
          <a:stretch/>
        </p:blipFill>
        <p:spPr>
          <a:xfrm>
            <a:off x="0" y="0"/>
            <a:ext cx="1938350" cy="10239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g23b59841262_0_0"/>
          <p:cNvSpPr txBox="1">
            <a:spLocks noGrp="1"/>
          </p:cNvSpPr>
          <p:nvPr>
            <p:ph type="title"/>
          </p:nvPr>
        </p:nvSpPr>
        <p:spPr>
          <a:xfrm>
            <a:off x="354000" y="1534800"/>
            <a:ext cx="5393700" cy="20859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US"/>
              <a:t>Questions?</a:t>
            </a:r>
            <a:endParaRPr/>
          </a:p>
        </p:txBody>
      </p:sp>
      <p:sp>
        <p:nvSpPr>
          <p:cNvPr id="314" name="Google Shape;314;g23b59841262_0_0"/>
          <p:cNvSpPr txBox="1">
            <a:spLocks noGrp="1"/>
          </p:cNvSpPr>
          <p:nvPr>
            <p:ph type="subTitle" idx="1"/>
          </p:nvPr>
        </p:nvSpPr>
        <p:spPr>
          <a:xfrm>
            <a:off x="354000" y="3692002"/>
            <a:ext cx="5393700" cy="16923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endParaRPr/>
          </a:p>
        </p:txBody>
      </p:sp>
      <p:sp>
        <p:nvSpPr>
          <p:cNvPr id="315" name="Google Shape;315;g23b59841262_0_0"/>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p>
            <a:pPr marL="0" lvl="0" indent="0" algn="l" rtl="0">
              <a:spcBef>
                <a:spcPts val="0"/>
              </a:spcBef>
              <a:spcAft>
                <a:spcPts val="1600"/>
              </a:spcAft>
              <a:buNone/>
            </a:pPr>
            <a:endParaRPr/>
          </a:p>
        </p:txBody>
      </p:sp>
      <p:pic>
        <p:nvPicPr>
          <p:cNvPr id="316" name="Google Shape;316;g23b59841262_0_0"/>
          <p:cNvPicPr preferRelativeResize="0"/>
          <p:nvPr/>
        </p:nvPicPr>
        <p:blipFill>
          <a:blip r:embed="rId3">
            <a:alphaModFix/>
          </a:blip>
          <a:stretch>
            <a:fillRect/>
          </a:stretch>
        </p:blipFill>
        <p:spPr>
          <a:xfrm>
            <a:off x="0" y="0"/>
            <a:ext cx="12124026" cy="6858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9FC5E8"/>
        </a:solidFill>
        <a:effectLst/>
      </p:bgPr>
    </p:bg>
    <p:spTree>
      <p:nvGrpSpPr>
        <p:cNvPr id="1" name="Shape 320"/>
        <p:cNvGrpSpPr/>
        <p:nvPr/>
      </p:nvGrpSpPr>
      <p:grpSpPr>
        <a:xfrm>
          <a:off x="0" y="0"/>
          <a:ext cx="0" cy="0"/>
          <a:chOff x="0" y="0"/>
          <a:chExt cx="0" cy="0"/>
        </a:xfrm>
      </p:grpSpPr>
      <p:sp>
        <p:nvSpPr>
          <p:cNvPr id="321" name="Google Shape;321;p17"/>
          <p:cNvSpPr txBox="1">
            <a:spLocks noGrp="1"/>
          </p:cNvSpPr>
          <p:nvPr>
            <p:ph type="subTitle" idx="1"/>
          </p:nvPr>
        </p:nvSpPr>
        <p:spPr>
          <a:xfrm>
            <a:off x="1524000" y="4868150"/>
            <a:ext cx="7221000" cy="1248600"/>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1000"/>
              </a:spcBef>
              <a:spcAft>
                <a:spcPts val="0"/>
              </a:spcAft>
              <a:buClr>
                <a:schemeClr val="dk1"/>
              </a:buClr>
              <a:buSzPct val="55693"/>
              <a:buNone/>
            </a:pPr>
            <a:r>
              <a:rPr lang="en-US" sz="6823" b="1"/>
              <a:t>Thank you for attending!</a:t>
            </a:r>
            <a:endParaRPr sz="6823"/>
          </a:p>
          <a:p>
            <a:pPr marL="0" lvl="0" indent="0" algn="ctr" rtl="0">
              <a:lnSpc>
                <a:spcPct val="90000"/>
              </a:lnSpc>
              <a:spcBef>
                <a:spcPts val="1000"/>
              </a:spcBef>
              <a:spcAft>
                <a:spcPts val="0"/>
              </a:spcAft>
              <a:buClr>
                <a:schemeClr val="dk1"/>
              </a:buClr>
              <a:buSzPct val="35174"/>
              <a:buNone/>
            </a:pPr>
            <a:r>
              <a:rPr lang="en-US" sz="6823"/>
              <a:t> </a:t>
            </a:r>
            <a:endParaRPr sz="6823"/>
          </a:p>
        </p:txBody>
      </p:sp>
      <p:pic>
        <p:nvPicPr>
          <p:cNvPr id="322" name="Google Shape;322;p17" descr="A picture containing text, sign, clipart&#10;&#10;Description automatically generated"/>
          <p:cNvPicPr preferRelativeResize="0"/>
          <p:nvPr/>
        </p:nvPicPr>
        <p:blipFill>
          <a:blip r:embed="rId3">
            <a:alphaModFix/>
          </a:blip>
          <a:stretch>
            <a:fillRect/>
          </a:stretch>
        </p:blipFill>
        <p:spPr>
          <a:xfrm>
            <a:off x="1523996" y="1119631"/>
            <a:ext cx="7220958" cy="34771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50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679449" y="2535909"/>
            <a:ext cx="10515600" cy="7577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Updated Mission and Vision Statements </a:t>
            </a:r>
            <a:endParaRPr sz="4400"/>
          </a:p>
        </p:txBody>
      </p:sp>
      <p:pic>
        <p:nvPicPr>
          <p:cNvPr id="111" name="Google Shape;111;p4" descr="A logo with a building in the background&#10;&#10;Description automatically generated with low confidence"/>
          <p:cNvPicPr preferRelativeResize="0"/>
          <p:nvPr/>
        </p:nvPicPr>
        <p:blipFill rotWithShape="1">
          <a:blip r:embed="rId3">
            <a:alphaModFix/>
          </a:blip>
          <a:srcRect/>
          <a:stretch/>
        </p:blipFill>
        <p:spPr>
          <a:xfrm>
            <a:off x="3066333" y="33249"/>
            <a:ext cx="5510644" cy="2373555"/>
          </a:xfrm>
          <a:prstGeom prst="rect">
            <a:avLst/>
          </a:prstGeom>
          <a:noFill/>
          <a:ln>
            <a:noFill/>
          </a:ln>
        </p:spPr>
      </p:pic>
      <p:sp>
        <p:nvSpPr>
          <p:cNvPr id="112" name="Google Shape;112;p4"/>
          <p:cNvSpPr txBox="1">
            <a:spLocks noGrp="1"/>
          </p:cNvSpPr>
          <p:nvPr>
            <p:ph type="body" idx="1"/>
          </p:nvPr>
        </p:nvSpPr>
        <p:spPr>
          <a:xfrm>
            <a:off x="539350" y="3293625"/>
            <a:ext cx="9562200" cy="3222300"/>
          </a:xfrm>
          <a:prstGeom prst="rect">
            <a:avLst/>
          </a:prstGeom>
          <a:noFill/>
          <a:ln>
            <a:noFill/>
          </a:ln>
        </p:spPr>
        <p:txBody>
          <a:bodyPr spcFirstLastPara="1" wrap="square" lIns="91425" tIns="45700" rIns="91425" bIns="45700" anchor="t" anchorCtr="0">
            <a:normAutofit fontScale="25000" lnSpcReduction="10000"/>
          </a:bodyPr>
          <a:lstStyle/>
          <a:p>
            <a:pPr marL="0" lvl="0" indent="0" algn="l" rtl="0">
              <a:lnSpc>
                <a:spcPct val="120000"/>
              </a:lnSpc>
              <a:spcBef>
                <a:spcPts val="0"/>
              </a:spcBef>
              <a:spcAft>
                <a:spcPts val="0"/>
              </a:spcAft>
              <a:buClr>
                <a:srgbClr val="2F5496"/>
              </a:buClr>
              <a:buSzPct val="86363"/>
              <a:buNone/>
            </a:pPr>
            <a:r>
              <a:rPr lang="en-US" sz="8800" b="1">
                <a:solidFill>
                  <a:srgbClr val="2F5496"/>
                </a:solidFill>
              </a:rPr>
              <a:t>Mission</a:t>
            </a:r>
            <a:r>
              <a:rPr lang="en-US" sz="8800">
                <a:solidFill>
                  <a:srgbClr val="2F5496"/>
                </a:solidFill>
              </a:rPr>
              <a:t>:</a:t>
            </a:r>
            <a:endParaRPr sz="4000"/>
          </a:p>
          <a:p>
            <a:pPr marL="0" lvl="0" indent="0" algn="l" rtl="0">
              <a:lnSpc>
                <a:spcPct val="120000"/>
              </a:lnSpc>
              <a:spcBef>
                <a:spcPts val="1000"/>
              </a:spcBef>
              <a:spcAft>
                <a:spcPts val="0"/>
              </a:spcAft>
              <a:buClr>
                <a:schemeClr val="dk1"/>
              </a:buClr>
              <a:buSzPct val="105555"/>
              <a:buNone/>
            </a:pPr>
            <a:r>
              <a:rPr lang="en-US" sz="7200"/>
              <a:t>The Rochester Regional Health Information Management Association promotes professional excellence and provides growth opportunities for its members through education, volunteering, recruiting, and mentoring.</a:t>
            </a:r>
            <a:endParaRPr sz="7200"/>
          </a:p>
          <a:p>
            <a:pPr marL="0" lvl="0" indent="0" algn="l" rtl="0">
              <a:lnSpc>
                <a:spcPct val="120000"/>
              </a:lnSpc>
              <a:spcBef>
                <a:spcPts val="1000"/>
              </a:spcBef>
              <a:spcAft>
                <a:spcPts val="0"/>
              </a:spcAft>
              <a:buClr>
                <a:srgbClr val="2F5496"/>
              </a:buClr>
              <a:buSzPct val="86363"/>
              <a:buNone/>
            </a:pPr>
            <a:r>
              <a:rPr lang="en-US" sz="8800" b="1">
                <a:solidFill>
                  <a:srgbClr val="2F5496"/>
                </a:solidFill>
              </a:rPr>
              <a:t>Vision</a:t>
            </a:r>
            <a:r>
              <a:rPr lang="en-US" sz="8800">
                <a:solidFill>
                  <a:srgbClr val="2F5496"/>
                </a:solidFill>
              </a:rPr>
              <a:t>:</a:t>
            </a:r>
            <a:endParaRPr sz="4000"/>
          </a:p>
          <a:p>
            <a:pPr marL="0" lvl="0" indent="0" algn="l" rtl="0">
              <a:lnSpc>
                <a:spcPct val="120000"/>
              </a:lnSpc>
              <a:spcBef>
                <a:spcPts val="1000"/>
              </a:spcBef>
              <a:spcAft>
                <a:spcPts val="0"/>
              </a:spcAft>
              <a:buClr>
                <a:schemeClr val="dk1"/>
              </a:buClr>
              <a:buSzPct val="105555"/>
              <a:buNone/>
            </a:pPr>
            <a:r>
              <a:rPr lang="en-US" sz="7200"/>
              <a:t>To be the recognized association and recognized experts in the management of health information in the region.</a:t>
            </a:r>
            <a:endParaRPr sz="2400"/>
          </a:p>
          <a:p>
            <a:pPr marL="0" lvl="0" indent="0" algn="l" rtl="0">
              <a:lnSpc>
                <a:spcPct val="120000"/>
              </a:lnSpc>
              <a:spcBef>
                <a:spcPts val="1000"/>
              </a:spcBef>
              <a:spcAft>
                <a:spcPts val="1600"/>
              </a:spcAft>
              <a:buClr>
                <a:schemeClr val="dk1"/>
              </a:buClr>
              <a:buSzPct val="100000"/>
              <a:buNone/>
            </a:pPr>
            <a:r>
              <a:rPr lang="en-US" sz="2400">
                <a:latin typeface="Arial"/>
                <a:ea typeface="Arial"/>
                <a:cs typeface="Arial"/>
                <a:sym typeface="Arial"/>
              </a:rPr>
              <a:t> </a:t>
            </a:r>
            <a:endParaRPr sz="2400">
              <a:latin typeface="Arial"/>
              <a:ea typeface="Arial"/>
              <a:cs typeface="Arial"/>
              <a:sym typeface="Arial"/>
            </a:endParaRPr>
          </a:p>
        </p:txBody>
      </p:sp>
      <p:pic>
        <p:nvPicPr>
          <p:cNvPr id="113" name="Google Shape;113;p4"/>
          <p:cNvPicPr preferRelativeResize="0"/>
          <p:nvPr/>
        </p:nvPicPr>
        <p:blipFill>
          <a:blip r:embed="rId4">
            <a:alphaModFix/>
          </a:blip>
          <a:stretch>
            <a:fillRect/>
          </a:stretch>
        </p:blipFill>
        <p:spPr>
          <a:xfrm>
            <a:off x="9438725" y="3920525"/>
            <a:ext cx="2680750" cy="16093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title"/>
          </p:nvPr>
        </p:nvSpPr>
        <p:spPr>
          <a:xfrm>
            <a:off x="838200" y="365125"/>
            <a:ext cx="10515600" cy="108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2022 – 2023 Accomplishments</a:t>
            </a:r>
            <a:endParaRPr sz="4400" b="1"/>
          </a:p>
        </p:txBody>
      </p:sp>
      <p:sp>
        <p:nvSpPr>
          <p:cNvPr id="119" name="Google Shape;119;p3"/>
          <p:cNvSpPr txBox="1">
            <a:spLocks noGrp="1"/>
          </p:cNvSpPr>
          <p:nvPr>
            <p:ph type="body" idx="1"/>
          </p:nvPr>
        </p:nvSpPr>
        <p:spPr>
          <a:xfrm>
            <a:off x="838200" y="1445675"/>
            <a:ext cx="10515600" cy="5139900"/>
          </a:xfrm>
          <a:prstGeom prst="rect">
            <a:avLst/>
          </a:prstGeom>
          <a:noFill/>
          <a:ln>
            <a:noFill/>
          </a:ln>
        </p:spPr>
        <p:txBody>
          <a:bodyPr spcFirstLastPara="1" wrap="square" lIns="91425" tIns="45700" rIns="91425" bIns="45700" anchor="t" anchorCtr="0">
            <a:noAutofit/>
          </a:bodyPr>
          <a:lstStyle/>
          <a:p>
            <a:pPr marL="685800" lvl="0" indent="-345122" algn="l" rtl="0">
              <a:lnSpc>
                <a:spcPct val="150000"/>
              </a:lnSpc>
              <a:spcBef>
                <a:spcPts val="0"/>
              </a:spcBef>
              <a:spcAft>
                <a:spcPts val="0"/>
              </a:spcAft>
              <a:buSzPts val="1835"/>
              <a:buFont typeface="Calibri"/>
              <a:buChar char="●"/>
            </a:pPr>
            <a:r>
              <a:rPr lang="en-US" sz="1835"/>
              <a:t>Increased membership from 93 to 111 dues paying and emeritus members</a:t>
            </a:r>
            <a:endParaRPr sz="1835"/>
          </a:p>
          <a:p>
            <a:pPr marL="685800" lvl="0" indent="-345122" algn="l" rtl="0">
              <a:lnSpc>
                <a:spcPct val="150000"/>
              </a:lnSpc>
              <a:spcBef>
                <a:spcPts val="0"/>
              </a:spcBef>
              <a:spcAft>
                <a:spcPts val="0"/>
              </a:spcAft>
              <a:buSzPts val="1835"/>
              <a:buFont typeface="Calibri"/>
              <a:buChar char="●"/>
            </a:pPr>
            <a:r>
              <a:rPr lang="en-US" sz="1835"/>
              <a:t>Stayed within our Budget (Revenue = Expenses)</a:t>
            </a:r>
            <a:endParaRPr sz="1835"/>
          </a:p>
          <a:p>
            <a:pPr marL="685800" lvl="0" indent="-345122" algn="l" rtl="0">
              <a:lnSpc>
                <a:spcPct val="150000"/>
              </a:lnSpc>
              <a:spcBef>
                <a:spcPts val="0"/>
              </a:spcBef>
              <a:spcAft>
                <a:spcPts val="0"/>
              </a:spcAft>
              <a:buSzPts val="1835"/>
              <a:buFont typeface="Calibri"/>
              <a:buChar char="●"/>
            </a:pPr>
            <a:r>
              <a:rPr lang="en-US" sz="1835"/>
              <a:t>Held annual picnic in August</a:t>
            </a:r>
            <a:endParaRPr sz="1835"/>
          </a:p>
          <a:p>
            <a:pPr marL="685800" lvl="0" indent="-345122" algn="l" rtl="0">
              <a:lnSpc>
                <a:spcPct val="150000"/>
              </a:lnSpc>
              <a:spcBef>
                <a:spcPts val="0"/>
              </a:spcBef>
              <a:spcAft>
                <a:spcPts val="0"/>
              </a:spcAft>
              <a:buSzPts val="1835"/>
              <a:buFont typeface="Calibri"/>
              <a:buChar char="●"/>
            </a:pPr>
            <a:r>
              <a:rPr lang="en-US" sz="1835"/>
              <a:t>Updated strategic plan for 2022-2023</a:t>
            </a:r>
            <a:endParaRPr sz="1835"/>
          </a:p>
          <a:p>
            <a:pPr marL="685800" lvl="0" indent="-345122" algn="l" rtl="0">
              <a:lnSpc>
                <a:spcPct val="150000"/>
              </a:lnSpc>
              <a:spcBef>
                <a:spcPts val="0"/>
              </a:spcBef>
              <a:spcAft>
                <a:spcPts val="0"/>
              </a:spcAft>
              <a:buSzPts val="1835"/>
              <a:buFont typeface="Calibri"/>
              <a:buChar char="●"/>
            </a:pPr>
            <a:r>
              <a:rPr lang="en-US" sz="1835"/>
              <a:t>Updated Bylaws and Procedure Manual</a:t>
            </a:r>
            <a:endParaRPr sz="1835"/>
          </a:p>
          <a:p>
            <a:pPr marL="685800" lvl="0" indent="-345122" algn="l" rtl="0">
              <a:lnSpc>
                <a:spcPct val="150000"/>
              </a:lnSpc>
              <a:spcBef>
                <a:spcPts val="0"/>
              </a:spcBef>
              <a:spcAft>
                <a:spcPts val="0"/>
              </a:spcAft>
              <a:buSzPts val="1835"/>
              <a:buFont typeface="Calibri"/>
              <a:buChar char="●"/>
            </a:pPr>
            <a:r>
              <a:rPr lang="en-US" sz="1835"/>
              <a:t>Retired Bylaw Director position and replaced with Director of Membership Engagement</a:t>
            </a:r>
            <a:endParaRPr sz="1835"/>
          </a:p>
          <a:p>
            <a:pPr marL="685800" lvl="0" indent="-345122" algn="l" rtl="0">
              <a:lnSpc>
                <a:spcPct val="150000"/>
              </a:lnSpc>
              <a:spcBef>
                <a:spcPts val="0"/>
              </a:spcBef>
              <a:spcAft>
                <a:spcPts val="0"/>
              </a:spcAft>
              <a:buSzPts val="1835"/>
              <a:buFont typeface="Calibri"/>
              <a:buChar char="●"/>
            </a:pPr>
            <a:r>
              <a:rPr lang="en-US" sz="1835"/>
              <a:t>Held successful webinar series in Fall and Spring</a:t>
            </a:r>
            <a:endParaRPr sz="1835"/>
          </a:p>
          <a:p>
            <a:pPr marL="685800" lvl="0" indent="-345122" algn="l" rtl="0">
              <a:lnSpc>
                <a:spcPct val="150000"/>
              </a:lnSpc>
              <a:spcBef>
                <a:spcPts val="0"/>
              </a:spcBef>
              <a:spcAft>
                <a:spcPts val="0"/>
              </a:spcAft>
              <a:buSzPts val="1835"/>
              <a:buFont typeface="Calibri"/>
              <a:buChar char="●"/>
            </a:pPr>
            <a:r>
              <a:rPr lang="en-US" sz="1835"/>
              <a:t>Held 3 Coders SIG Meetings (Oct, Dec &amp; May)</a:t>
            </a:r>
            <a:endParaRPr sz="1835"/>
          </a:p>
          <a:p>
            <a:pPr marL="685800" lvl="0" indent="-345122" algn="l" rtl="0">
              <a:lnSpc>
                <a:spcPct val="150000"/>
              </a:lnSpc>
              <a:spcBef>
                <a:spcPts val="0"/>
              </a:spcBef>
              <a:spcAft>
                <a:spcPts val="0"/>
              </a:spcAft>
              <a:buSzPts val="1835"/>
              <a:buFont typeface="Calibri"/>
              <a:buChar char="●"/>
            </a:pPr>
            <a:r>
              <a:rPr lang="en-US" sz="1835"/>
              <a:t>Held quarterly LTC SIG Meetings</a:t>
            </a:r>
            <a:endParaRPr sz="1835"/>
          </a:p>
          <a:p>
            <a:pPr marL="685800" lvl="0" indent="-345122" algn="l" rtl="0">
              <a:lnSpc>
                <a:spcPct val="150000"/>
              </a:lnSpc>
              <a:spcBef>
                <a:spcPts val="0"/>
              </a:spcBef>
              <a:spcAft>
                <a:spcPts val="0"/>
              </a:spcAft>
              <a:buSzPts val="1835"/>
              <a:buFont typeface="Calibri"/>
              <a:buChar char="●"/>
            </a:pPr>
            <a:r>
              <a:rPr lang="en-US" sz="1835"/>
              <a:t>Conducted a fun online HIP week</a:t>
            </a:r>
            <a:endParaRPr sz="1835"/>
          </a:p>
          <a:p>
            <a:pPr marL="685800" lvl="0" indent="-345122" algn="l" rtl="0">
              <a:lnSpc>
                <a:spcPct val="150000"/>
              </a:lnSpc>
              <a:spcBef>
                <a:spcPts val="0"/>
              </a:spcBef>
              <a:spcAft>
                <a:spcPts val="0"/>
              </a:spcAft>
              <a:buSzPts val="1835"/>
              <a:buFont typeface="Calibri"/>
              <a:buChar char="●"/>
            </a:pPr>
            <a:r>
              <a:rPr lang="en-US" sz="1835"/>
              <a:t>Held a successful in-person annual meeting</a:t>
            </a:r>
            <a:endParaRPr sz="1835"/>
          </a:p>
          <a:p>
            <a:pPr marL="685800" lvl="0" indent="-345122" algn="l" rtl="0">
              <a:lnSpc>
                <a:spcPct val="150000"/>
              </a:lnSpc>
              <a:spcBef>
                <a:spcPts val="0"/>
              </a:spcBef>
              <a:spcAft>
                <a:spcPts val="0"/>
              </a:spcAft>
              <a:buSzPts val="1835"/>
              <a:buFont typeface="Calibri"/>
              <a:buChar char="●"/>
            </a:pPr>
            <a:r>
              <a:rPr lang="en-US" sz="1835"/>
              <a:t>Elected a new BOD for 2023-2024 </a:t>
            </a:r>
            <a:endParaRPr sz="1835"/>
          </a:p>
          <a:p>
            <a:pPr marL="228600" lvl="0" indent="-50800" algn="l" rtl="0">
              <a:lnSpc>
                <a:spcPct val="100000"/>
              </a:lnSpc>
              <a:spcBef>
                <a:spcPts val="0"/>
              </a:spcBef>
              <a:spcAft>
                <a:spcPts val="0"/>
              </a:spcAft>
              <a:buClr>
                <a:schemeClr val="dk1"/>
              </a:buClr>
              <a:buSzPts val="2590"/>
              <a:buNone/>
            </a:pPr>
            <a:endParaRPr sz="2590"/>
          </a:p>
        </p:txBody>
      </p:sp>
      <p:pic>
        <p:nvPicPr>
          <p:cNvPr id="120" name="Google Shape;120;p3"/>
          <p:cNvPicPr preferRelativeResize="0"/>
          <p:nvPr/>
        </p:nvPicPr>
        <p:blipFill>
          <a:blip r:embed="rId3">
            <a:alphaModFix/>
          </a:blip>
          <a:stretch>
            <a:fillRect/>
          </a:stretch>
        </p:blipFill>
        <p:spPr>
          <a:xfrm>
            <a:off x="8687750" y="4301525"/>
            <a:ext cx="3412525" cy="2757325"/>
          </a:xfrm>
          <a:prstGeom prst="rect">
            <a:avLst/>
          </a:prstGeom>
          <a:noFill/>
          <a:ln>
            <a:noFill/>
          </a:ln>
        </p:spPr>
      </p:pic>
      <p:pic>
        <p:nvPicPr>
          <p:cNvPr id="121" name="Google Shape;121;p3"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23ad24cd7be_0_6"/>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sz="4400" b="1"/>
              <a:t>Strategic Plan for 2022-2023 </a:t>
            </a:r>
            <a:endParaRPr sz="4400"/>
          </a:p>
          <a:p>
            <a:pPr marL="0" lvl="0" indent="0" algn="l" rtl="0">
              <a:spcBef>
                <a:spcPts val="0"/>
              </a:spcBef>
              <a:spcAft>
                <a:spcPts val="0"/>
              </a:spcAft>
              <a:buNone/>
            </a:pPr>
            <a:endParaRPr/>
          </a:p>
        </p:txBody>
      </p:sp>
      <p:sp>
        <p:nvSpPr>
          <p:cNvPr id="128" name="Google Shape;128;g23ad24cd7be_0_6"/>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0" lvl="0" indent="0" algn="just" rtl="0">
              <a:lnSpc>
                <a:spcPct val="100000"/>
              </a:lnSpc>
              <a:spcBef>
                <a:spcPts val="0"/>
              </a:spcBef>
              <a:spcAft>
                <a:spcPts val="0"/>
              </a:spcAft>
              <a:buNone/>
            </a:pPr>
            <a:r>
              <a:rPr lang="en-US" sz="2600" b="1"/>
              <a:t>Leadership Development</a:t>
            </a:r>
            <a:endParaRPr sz="2600" b="1"/>
          </a:p>
          <a:p>
            <a:pPr marL="457200" lvl="0" indent="-355600" algn="just" rtl="0">
              <a:lnSpc>
                <a:spcPct val="100000"/>
              </a:lnSpc>
              <a:spcBef>
                <a:spcPts val="1600"/>
              </a:spcBef>
              <a:spcAft>
                <a:spcPts val="0"/>
              </a:spcAft>
              <a:buSzPts val="2000"/>
              <a:buChar char="●"/>
            </a:pPr>
            <a:r>
              <a:rPr lang="en-US" sz="2000"/>
              <a:t>Ensure RRHIMA always has a pool of qualified and eligible members to choose from the BOD</a:t>
            </a:r>
            <a:endParaRPr sz="2000"/>
          </a:p>
          <a:p>
            <a:pPr marL="457200" lvl="0" indent="-355600" algn="just" rtl="0">
              <a:lnSpc>
                <a:spcPct val="100000"/>
              </a:lnSpc>
              <a:spcBef>
                <a:spcPts val="0"/>
              </a:spcBef>
              <a:spcAft>
                <a:spcPts val="0"/>
              </a:spcAft>
              <a:buSzPts val="2000"/>
              <a:buChar char="●"/>
            </a:pPr>
            <a:r>
              <a:rPr lang="en-US" sz="2000"/>
              <a:t>Provide opportunities for members to develop leadership</a:t>
            </a:r>
            <a:endParaRPr sz="2000"/>
          </a:p>
          <a:p>
            <a:pPr marL="0" lvl="0" indent="0" algn="just" rtl="0">
              <a:lnSpc>
                <a:spcPct val="100000"/>
              </a:lnSpc>
              <a:spcBef>
                <a:spcPts val="1600"/>
              </a:spcBef>
              <a:spcAft>
                <a:spcPts val="0"/>
              </a:spcAft>
              <a:buNone/>
            </a:pPr>
            <a:endParaRPr sz="2400"/>
          </a:p>
          <a:p>
            <a:pPr marL="0" lvl="0" indent="0" algn="just" rtl="0">
              <a:lnSpc>
                <a:spcPct val="100000"/>
              </a:lnSpc>
              <a:spcBef>
                <a:spcPts val="1600"/>
              </a:spcBef>
              <a:spcAft>
                <a:spcPts val="0"/>
              </a:spcAft>
              <a:buNone/>
            </a:pPr>
            <a:r>
              <a:rPr lang="en-US" sz="2600" b="1"/>
              <a:t>Governance</a:t>
            </a:r>
            <a:endParaRPr sz="2600" b="1"/>
          </a:p>
          <a:p>
            <a:pPr marL="457200" lvl="0" indent="-381000" algn="just" rtl="0">
              <a:lnSpc>
                <a:spcPct val="100000"/>
              </a:lnSpc>
              <a:spcBef>
                <a:spcPts val="1600"/>
              </a:spcBef>
              <a:spcAft>
                <a:spcPts val="0"/>
              </a:spcAft>
              <a:buSzPts val="2400"/>
              <a:buChar char="●"/>
            </a:pPr>
            <a:r>
              <a:rPr lang="en-US" sz="2400"/>
              <a:t>B</a:t>
            </a:r>
            <a:r>
              <a:rPr lang="en-US" sz="2000"/>
              <a:t>uild and sustain a strong infrastructure to support RRHIMA operations </a:t>
            </a:r>
            <a:endParaRPr sz="2000"/>
          </a:p>
          <a:p>
            <a:pPr marL="1371600" lvl="1" indent="-374650" algn="just" rtl="0">
              <a:lnSpc>
                <a:spcPct val="100000"/>
              </a:lnSpc>
              <a:spcBef>
                <a:spcPts val="0"/>
              </a:spcBef>
              <a:spcAft>
                <a:spcPts val="0"/>
              </a:spcAft>
              <a:buSzPts val="2300"/>
              <a:buChar char="○"/>
            </a:pPr>
            <a:r>
              <a:rPr lang="en-US" sz="1800"/>
              <a:t>Ensure sustainability, continuity, and consistency of RRHIMA</a:t>
            </a:r>
            <a:endParaRPr sz="2300"/>
          </a:p>
          <a:p>
            <a:pPr marL="0" lvl="0" indent="0" algn="l" rtl="0">
              <a:spcBef>
                <a:spcPts val="1600"/>
              </a:spcBef>
              <a:spcAft>
                <a:spcPts val="1600"/>
              </a:spcAft>
              <a:buNone/>
            </a:pPr>
            <a:endParaRPr/>
          </a:p>
        </p:txBody>
      </p:sp>
      <p:pic>
        <p:nvPicPr>
          <p:cNvPr id="129" name="Google Shape;129;g23ad24cd7be_0_6"/>
          <p:cNvPicPr preferRelativeResize="0"/>
          <p:nvPr/>
        </p:nvPicPr>
        <p:blipFill>
          <a:blip r:embed="rId3">
            <a:alphaModFix/>
          </a:blip>
          <a:stretch>
            <a:fillRect/>
          </a:stretch>
        </p:blipFill>
        <p:spPr>
          <a:xfrm>
            <a:off x="8722550" y="2891100"/>
            <a:ext cx="3080950" cy="1725325"/>
          </a:xfrm>
          <a:prstGeom prst="rect">
            <a:avLst/>
          </a:prstGeom>
          <a:noFill/>
          <a:ln>
            <a:noFill/>
          </a:ln>
        </p:spPr>
      </p:pic>
      <p:pic>
        <p:nvPicPr>
          <p:cNvPr id="130" name="Google Shape;130;g23ad24cd7be_0_6"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g23ad24cd7be_0_0"/>
          <p:cNvSpPr txBox="1">
            <a:spLocks noGrp="1"/>
          </p:cNvSpPr>
          <p:nvPr>
            <p:ph type="title"/>
          </p:nvPr>
        </p:nvSpPr>
        <p:spPr>
          <a:xfrm>
            <a:off x="1061975" y="191150"/>
            <a:ext cx="7754400" cy="13257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4400" b="1"/>
              <a:t>Strategic Plan 2022</a:t>
            </a:r>
            <a:r>
              <a:rPr lang="en-US" b="1"/>
              <a:t> </a:t>
            </a:r>
            <a:endParaRPr b="1"/>
          </a:p>
        </p:txBody>
      </p:sp>
      <p:sp>
        <p:nvSpPr>
          <p:cNvPr id="137" name="Google Shape;137;g23ad24cd7be_0_0"/>
          <p:cNvSpPr txBox="1">
            <a:spLocks noGrp="1"/>
          </p:cNvSpPr>
          <p:nvPr>
            <p:ph type="body" idx="1"/>
          </p:nvPr>
        </p:nvSpPr>
        <p:spPr>
          <a:xfrm>
            <a:off x="336375" y="1586175"/>
            <a:ext cx="11443200" cy="4911000"/>
          </a:xfrm>
          <a:prstGeom prst="rect">
            <a:avLst/>
          </a:prstGeom>
        </p:spPr>
        <p:txBody>
          <a:bodyPr spcFirstLastPara="1" wrap="square" lIns="91425" tIns="45700" rIns="91425" bIns="45700" anchor="t" anchorCtr="0">
            <a:normAutofit fontScale="85000" lnSpcReduction="10000"/>
          </a:bodyPr>
          <a:lstStyle/>
          <a:p>
            <a:pPr marL="0" lvl="0" indent="0" algn="l" rtl="0">
              <a:spcBef>
                <a:spcPts val="1000"/>
              </a:spcBef>
              <a:spcAft>
                <a:spcPts val="0"/>
              </a:spcAft>
              <a:buNone/>
            </a:pPr>
            <a:r>
              <a:rPr lang="en-US" b="1"/>
              <a:t>Education</a:t>
            </a:r>
            <a:endParaRPr sz="2900" b="1"/>
          </a:p>
          <a:p>
            <a:pPr marL="457200" lvl="0" indent="-357822" algn="l" rtl="0">
              <a:lnSpc>
                <a:spcPct val="100000"/>
              </a:lnSpc>
              <a:spcBef>
                <a:spcPts val="1600"/>
              </a:spcBef>
              <a:spcAft>
                <a:spcPts val="0"/>
              </a:spcAft>
              <a:buSzPct val="100000"/>
              <a:buChar char="●"/>
            </a:pPr>
            <a:r>
              <a:rPr lang="en-US" sz="2200"/>
              <a:t>Provide cost effective educational programs that meet AHIMA core content areas and expanding roles</a:t>
            </a:r>
            <a:endParaRPr sz="2200"/>
          </a:p>
          <a:p>
            <a:pPr marL="914400" lvl="1" indent="-346075" algn="l" rtl="0">
              <a:lnSpc>
                <a:spcPct val="100000"/>
              </a:lnSpc>
              <a:spcBef>
                <a:spcPts val="1000"/>
              </a:spcBef>
              <a:spcAft>
                <a:spcPts val="0"/>
              </a:spcAft>
              <a:buSzPct val="100000"/>
              <a:buChar char="○"/>
            </a:pPr>
            <a:r>
              <a:rPr lang="en-US" sz="2000"/>
              <a:t>Offer a minimum of 15 CEUs per association year</a:t>
            </a:r>
            <a:endParaRPr sz="2000"/>
          </a:p>
          <a:p>
            <a:pPr marL="0" lvl="0" indent="0" algn="l" rtl="0">
              <a:spcBef>
                <a:spcPts val="1000"/>
              </a:spcBef>
              <a:spcAft>
                <a:spcPts val="0"/>
              </a:spcAft>
              <a:buNone/>
            </a:pPr>
            <a:r>
              <a:rPr lang="en-US" b="1"/>
              <a:t>Membership Growth &amp; Engagement</a:t>
            </a:r>
            <a:endParaRPr b="1"/>
          </a:p>
          <a:p>
            <a:pPr marL="457200" lvl="0" indent="-357822" algn="l" rtl="0">
              <a:lnSpc>
                <a:spcPct val="100000"/>
              </a:lnSpc>
              <a:spcBef>
                <a:spcPts val="1600"/>
              </a:spcBef>
              <a:spcAft>
                <a:spcPts val="0"/>
              </a:spcAft>
              <a:buSzPct val="100000"/>
              <a:buChar char="●"/>
            </a:pPr>
            <a:r>
              <a:rPr lang="en-US" sz="2200"/>
              <a:t>Grow membership and engage members through volunteer, mentoring, and networking opportunities</a:t>
            </a:r>
            <a:endParaRPr sz="2000"/>
          </a:p>
          <a:p>
            <a:pPr marL="914400" lvl="1" indent="-346075" algn="l" rtl="0">
              <a:lnSpc>
                <a:spcPct val="100000"/>
              </a:lnSpc>
              <a:spcBef>
                <a:spcPts val="1000"/>
              </a:spcBef>
              <a:spcAft>
                <a:spcPts val="0"/>
              </a:spcAft>
              <a:buSzPct val="100000"/>
              <a:buChar char="○"/>
            </a:pPr>
            <a:r>
              <a:rPr lang="en-US" sz="2000"/>
              <a:t>Increase membership</a:t>
            </a:r>
            <a:endParaRPr sz="2000"/>
          </a:p>
          <a:p>
            <a:pPr marL="914400" lvl="1" indent="-346075" algn="l" rtl="0">
              <a:lnSpc>
                <a:spcPct val="100000"/>
              </a:lnSpc>
              <a:spcBef>
                <a:spcPts val="1000"/>
              </a:spcBef>
              <a:spcAft>
                <a:spcPts val="0"/>
              </a:spcAft>
              <a:buSzPct val="100000"/>
              <a:buChar char="○"/>
            </a:pPr>
            <a:r>
              <a:rPr lang="en-US" sz="2000"/>
              <a:t>Increase online presence and utilization of online vehicles to promote member engagement in RRHIMA activities</a:t>
            </a:r>
            <a:endParaRPr sz="2000"/>
          </a:p>
          <a:p>
            <a:pPr marL="914400" lvl="1" indent="-346075" algn="l" rtl="0">
              <a:lnSpc>
                <a:spcPct val="100000"/>
              </a:lnSpc>
              <a:spcBef>
                <a:spcPts val="1000"/>
              </a:spcBef>
              <a:spcAft>
                <a:spcPts val="0"/>
              </a:spcAft>
              <a:buSzPct val="100000"/>
              <a:buChar char="○"/>
            </a:pPr>
            <a:r>
              <a:rPr lang="en-US" sz="2000"/>
              <a:t>Hold at least two social/networking events each year</a:t>
            </a:r>
            <a:endParaRPr sz="2000"/>
          </a:p>
          <a:p>
            <a:pPr marL="914400" lvl="1" indent="-346075" algn="l" rtl="0">
              <a:lnSpc>
                <a:spcPct val="100000"/>
              </a:lnSpc>
              <a:spcBef>
                <a:spcPts val="1000"/>
              </a:spcBef>
              <a:spcAft>
                <a:spcPts val="0"/>
              </a:spcAft>
              <a:buSzPct val="100000"/>
              <a:buChar char="○"/>
            </a:pPr>
            <a:r>
              <a:rPr lang="en-US" sz="2000"/>
              <a:t>Hold three business meetings in conjunction with education sessions or other RRHIMA events</a:t>
            </a:r>
            <a:endParaRPr sz="2000"/>
          </a:p>
          <a:p>
            <a:pPr marL="914400" lvl="1" indent="-346075" algn="l" rtl="0">
              <a:lnSpc>
                <a:spcPct val="100000"/>
              </a:lnSpc>
              <a:spcBef>
                <a:spcPts val="1000"/>
              </a:spcBef>
              <a:spcAft>
                <a:spcPts val="0"/>
              </a:spcAft>
              <a:buSzPct val="100000"/>
              <a:buChar char="○"/>
            </a:pPr>
            <a:r>
              <a:rPr lang="en-US" sz="2000"/>
              <a:t>Create and promote opportunities for members to volunteer </a:t>
            </a:r>
            <a:endParaRPr sz="2000"/>
          </a:p>
          <a:p>
            <a:pPr marL="914400" lvl="1" indent="-346075" algn="l" rtl="0">
              <a:lnSpc>
                <a:spcPct val="100000"/>
              </a:lnSpc>
              <a:spcBef>
                <a:spcPts val="1000"/>
              </a:spcBef>
              <a:spcAft>
                <a:spcPts val="0"/>
              </a:spcAft>
              <a:buSzPct val="100000"/>
              <a:buChar char="○"/>
            </a:pPr>
            <a:r>
              <a:rPr lang="en-US" sz="2000"/>
              <a:t>Survey members to find out what they want and need from RRHIMA at least once a year</a:t>
            </a:r>
            <a:endParaRPr sz="2000"/>
          </a:p>
        </p:txBody>
      </p:sp>
      <p:pic>
        <p:nvPicPr>
          <p:cNvPr id="138" name="Google Shape;138;g23ad24cd7be_0_0"/>
          <p:cNvPicPr preferRelativeResize="0"/>
          <p:nvPr/>
        </p:nvPicPr>
        <p:blipFill>
          <a:blip r:embed="rId3">
            <a:alphaModFix/>
          </a:blip>
          <a:stretch>
            <a:fillRect/>
          </a:stretch>
        </p:blipFill>
        <p:spPr>
          <a:xfrm>
            <a:off x="8594125" y="107300"/>
            <a:ext cx="3007400" cy="1812350"/>
          </a:xfrm>
          <a:prstGeom prst="rect">
            <a:avLst/>
          </a:prstGeom>
          <a:noFill/>
          <a:ln>
            <a:noFill/>
          </a:ln>
        </p:spPr>
      </p:pic>
      <p:pic>
        <p:nvPicPr>
          <p:cNvPr id="139" name="Google Shape;139;g23ad24cd7be_0_0"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6"/>
          <p:cNvSpPr txBox="1">
            <a:spLocks noGrp="1"/>
          </p:cNvSpPr>
          <p:nvPr>
            <p:ph type="title"/>
          </p:nvPr>
        </p:nvSpPr>
        <p:spPr>
          <a:xfrm>
            <a:off x="1612275" y="365125"/>
            <a:ext cx="7345500" cy="13257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AHIMA Membership – </a:t>
            </a:r>
            <a:endParaRPr sz="4400" b="1"/>
          </a:p>
          <a:p>
            <a:pPr marL="0" lvl="0" indent="0" algn="ctr" rtl="0">
              <a:lnSpc>
                <a:spcPct val="90000"/>
              </a:lnSpc>
              <a:spcBef>
                <a:spcPts val="0"/>
              </a:spcBef>
              <a:spcAft>
                <a:spcPts val="0"/>
              </a:spcAft>
              <a:buClr>
                <a:schemeClr val="dk1"/>
              </a:buClr>
              <a:buSzPts val="4400"/>
              <a:buFont typeface="Calibri"/>
              <a:buNone/>
            </a:pPr>
            <a:r>
              <a:rPr lang="en-US" sz="4400" b="1"/>
              <a:t>114 Members</a:t>
            </a:r>
            <a:endParaRPr sz="4400"/>
          </a:p>
        </p:txBody>
      </p:sp>
      <p:pic>
        <p:nvPicPr>
          <p:cNvPr id="145" name="Google Shape;145;p6"/>
          <p:cNvPicPr preferRelativeResize="0"/>
          <p:nvPr/>
        </p:nvPicPr>
        <p:blipFill>
          <a:blip r:embed="rId3">
            <a:alphaModFix/>
          </a:blip>
          <a:stretch>
            <a:fillRect/>
          </a:stretch>
        </p:blipFill>
        <p:spPr>
          <a:xfrm>
            <a:off x="1275550" y="1621688"/>
            <a:ext cx="7345625" cy="4862511"/>
          </a:xfrm>
          <a:prstGeom prst="rect">
            <a:avLst/>
          </a:prstGeom>
          <a:noFill/>
          <a:ln>
            <a:noFill/>
          </a:ln>
        </p:spPr>
      </p:pic>
      <p:pic>
        <p:nvPicPr>
          <p:cNvPr id="146" name="Google Shape;146;p6"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pic>
        <p:nvPicPr>
          <p:cNvPr id="147" name="Google Shape;147;p6"/>
          <p:cNvPicPr preferRelativeResize="0"/>
          <p:nvPr/>
        </p:nvPicPr>
        <p:blipFill>
          <a:blip r:embed="rId5">
            <a:alphaModFix/>
          </a:blip>
          <a:stretch>
            <a:fillRect/>
          </a:stretch>
        </p:blipFill>
        <p:spPr>
          <a:xfrm>
            <a:off x="8482675" y="4996650"/>
            <a:ext cx="3467351" cy="16931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6"/>
          <p:cNvSpPr txBox="1">
            <a:spLocks noGrp="1"/>
          </p:cNvSpPr>
          <p:nvPr>
            <p:ph type="title"/>
          </p:nvPr>
        </p:nvSpPr>
        <p:spPr>
          <a:xfrm>
            <a:off x="1365800" y="856075"/>
            <a:ext cx="9988200" cy="834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n-US" sz="4400" b="1"/>
              <a:t>2022-2023 RRHIMA Bylaw Changes</a:t>
            </a:r>
            <a:endParaRPr sz="4400" b="1"/>
          </a:p>
        </p:txBody>
      </p:sp>
      <p:sp>
        <p:nvSpPr>
          <p:cNvPr id="153" name="Google Shape;153;p16"/>
          <p:cNvSpPr txBox="1">
            <a:spLocks noGrp="1"/>
          </p:cNvSpPr>
          <p:nvPr>
            <p:ph type="body" idx="1"/>
          </p:nvPr>
        </p:nvSpPr>
        <p:spPr>
          <a:xfrm>
            <a:off x="899075" y="1869100"/>
            <a:ext cx="10763700" cy="3269400"/>
          </a:xfrm>
          <a:prstGeom prst="rect">
            <a:avLst/>
          </a:prstGeom>
          <a:noFill/>
          <a:ln>
            <a:noFill/>
          </a:ln>
        </p:spPr>
        <p:txBody>
          <a:bodyPr spcFirstLastPara="1" wrap="square" lIns="91425" tIns="45700" rIns="91425" bIns="45700" anchor="t" anchorCtr="0">
            <a:noAutofit/>
          </a:bodyPr>
          <a:lstStyle/>
          <a:p>
            <a:pPr marL="457200" lvl="0" indent="-327977" algn="l" rtl="0">
              <a:lnSpc>
                <a:spcPct val="115000"/>
              </a:lnSpc>
              <a:spcBef>
                <a:spcPts val="1000"/>
              </a:spcBef>
              <a:spcAft>
                <a:spcPts val="0"/>
              </a:spcAft>
              <a:buSzPts val="1565"/>
              <a:buChar char="●"/>
            </a:pPr>
            <a:r>
              <a:rPr lang="en-US" sz="2120" b="1"/>
              <a:t>Eliminated Director of Bylaws position, replaced it with Director of Membership Engagement</a:t>
            </a:r>
            <a:endParaRPr sz="2120" b="1"/>
          </a:p>
          <a:p>
            <a:pPr marL="457200" lvl="0" indent="-327977" algn="l" rtl="0">
              <a:lnSpc>
                <a:spcPct val="100000"/>
              </a:lnSpc>
              <a:spcBef>
                <a:spcPts val="1000"/>
              </a:spcBef>
              <a:spcAft>
                <a:spcPts val="0"/>
              </a:spcAft>
              <a:buSzPts val="1565"/>
              <a:buChar char="●"/>
            </a:pPr>
            <a:r>
              <a:rPr lang="en-US" sz="2120" b="1"/>
              <a:t>Amended the time and location requirements for both regular board meetings and business meetings. These meetings can now be held both face-to-face or by electronic means, and there is no required set duration for meetings (e.g. strategic planning meeting).  This allows for more flexibility in conducting business as a board.</a:t>
            </a:r>
            <a:endParaRPr sz="2120" b="1"/>
          </a:p>
          <a:p>
            <a:pPr marL="457200" lvl="0" indent="0" algn="l" rtl="0">
              <a:lnSpc>
                <a:spcPct val="100000"/>
              </a:lnSpc>
              <a:spcBef>
                <a:spcPts val="0"/>
              </a:spcBef>
              <a:spcAft>
                <a:spcPts val="0"/>
              </a:spcAft>
              <a:buNone/>
            </a:pPr>
            <a:endParaRPr sz="2120" b="1"/>
          </a:p>
          <a:p>
            <a:pPr marL="457200" lvl="0" indent="-327977" algn="l" rtl="0">
              <a:lnSpc>
                <a:spcPct val="100000"/>
              </a:lnSpc>
              <a:spcBef>
                <a:spcPts val="0"/>
              </a:spcBef>
              <a:spcAft>
                <a:spcPts val="0"/>
              </a:spcAft>
              <a:buSzPts val="1565"/>
              <a:buChar char="●"/>
            </a:pPr>
            <a:r>
              <a:rPr lang="en-US" sz="2120" b="1"/>
              <a:t>Moved the responsibilities of the Bylaws Director to the Past President.</a:t>
            </a:r>
            <a:endParaRPr sz="2120" b="1"/>
          </a:p>
          <a:p>
            <a:pPr marL="457200" lvl="0" indent="0" algn="l" rtl="0">
              <a:lnSpc>
                <a:spcPct val="100000"/>
              </a:lnSpc>
              <a:spcBef>
                <a:spcPts val="1600"/>
              </a:spcBef>
              <a:spcAft>
                <a:spcPts val="1600"/>
              </a:spcAft>
              <a:buNone/>
            </a:pPr>
            <a:endParaRPr sz="1820"/>
          </a:p>
        </p:txBody>
      </p:sp>
      <p:pic>
        <p:nvPicPr>
          <p:cNvPr id="154" name="Google Shape;154;p16" descr="A logo with a building in the background&#10;&#10;Description automatically generated with low confidence"/>
          <p:cNvPicPr preferRelativeResize="0"/>
          <p:nvPr/>
        </p:nvPicPr>
        <p:blipFill rotWithShape="1">
          <a:blip r:embed="rId3">
            <a:alphaModFix/>
          </a:blip>
          <a:srcRect/>
          <a:stretch/>
        </p:blipFill>
        <p:spPr>
          <a:xfrm>
            <a:off x="0" y="0"/>
            <a:ext cx="1938350" cy="1023950"/>
          </a:xfrm>
          <a:prstGeom prst="rect">
            <a:avLst/>
          </a:prstGeom>
          <a:noFill/>
          <a:ln>
            <a:noFill/>
          </a:ln>
        </p:spPr>
      </p:pic>
      <p:pic>
        <p:nvPicPr>
          <p:cNvPr id="155" name="Google Shape;155;p16"/>
          <p:cNvPicPr preferRelativeResize="0"/>
          <p:nvPr/>
        </p:nvPicPr>
        <p:blipFill>
          <a:blip r:embed="rId4">
            <a:alphaModFix/>
          </a:blip>
          <a:stretch>
            <a:fillRect/>
          </a:stretch>
        </p:blipFill>
        <p:spPr>
          <a:xfrm>
            <a:off x="4525775" y="5316625"/>
            <a:ext cx="2658125" cy="1768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23b29d1cf63_0_0"/>
          <p:cNvSpPr txBox="1">
            <a:spLocks noGrp="1"/>
          </p:cNvSpPr>
          <p:nvPr>
            <p:ph type="title"/>
          </p:nvPr>
        </p:nvSpPr>
        <p:spPr>
          <a:xfrm>
            <a:off x="2026175" y="430425"/>
            <a:ext cx="9574200" cy="1192200"/>
          </a:xfrm>
          <a:prstGeom prst="rect">
            <a:avLst/>
          </a:prstGeom>
        </p:spPr>
        <p:txBody>
          <a:bodyPr spcFirstLastPara="1" wrap="square" lIns="91425" tIns="45700" rIns="91425" bIns="45700" anchor="ctr" anchorCtr="0">
            <a:normAutofit fontScale="90000"/>
          </a:bodyPr>
          <a:lstStyle/>
          <a:p>
            <a:pPr marL="0" lvl="0" indent="0" algn="ctr" rtl="0">
              <a:spcBef>
                <a:spcPts val="0"/>
              </a:spcBef>
              <a:spcAft>
                <a:spcPts val="0"/>
              </a:spcAft>
              <a:buNone/>
            </a:pPr>
            <a:r>
              <a:rPr lang="en-US" sz="4400" b="1"/>
              <a:t>2022-2023 RRHIMA Bylaw Changes Continued</a:t>
            </a:r>
            <a:endParaRPr sz="4400" b="1"/>
          </a:p>
        </p:txBody>
      </p:sp>
      <p:sp>
        <p:nvSpPr>
          <p:cNvPr id="162" name="Google Shape;162;g23b29d1cf63_0_0"/>
          <p:cNvSpPr txBox="1">
            <a:spLocks noGrp="1"/>
          </p:cNvSpPr>
          <p:nvPr>
            <p:ph type="body" idx="1"/>
          </p:nvPr>
        </p:nvSpPr>
        <p:spPr>
          <a:xfrm>
            <a:off x="426725" y="1903050"/>
            <a:ext cx="11173500" cy="3051900"/>
          </a:xfrm>
          <a:prstGeom prst="rect">
            <a:avLst/>
          </a:prstGeom>
        </p:spPr>
        <p:txBody>
          <a:bodyPr spcFirstLastPara="1" wrap="square" lIns="91425" tIns="45700" rIns="91425" bIns="45700" anchor="t" anchorCtr="0">
            <a:noAutofit/>
          </a:bodyPr>
          <a:lstStyle/>
          <a:p>
            <a:pPr marL="457200" lvl="0" indent="-361950" algn="l" rtl="0">
              <a:lnSpc>
                <a:spcPct val="100000"/>
              </a:lnSpc>
              <a:spcBef>
                <a:spcPts val="1000"/>
              </a:spcBef>
              <a:spcAft>
                <a:spcPts val="0"/>
              </a:spcAft>
              <a:buSzPts val="2100"/>
              <a:buChar char="●"/>
            </a:pPr>
            <a:r>
              <a:rPr lang="en-US" sz="2100" b="1"/>
              <a:t>Changed how RRHIMA gives notice of proposed bylaw changes to the members to include both written and electronic means.</a:t>
            </a:r>
            <a:endParaRPr sz="2100" b="1"/>
          </a:p>
          <a:p>
            <a:pPr marL="457200" lvl="0" indent="-361950" algn="l" rtl="0">
              <a:lnSpc>
                <a:spcPct val="100000"/>
              </a:lnSpc>
              <a:spcBef>
                <a:spcPts val="1000"/>
              </a:spcBef>
              <a:spcAft>
                <a:spcPts val="0"/>
              </a:spcAft>
              <a:buSzPts val="2100"/>
              <a:buChar char="●"/>
            </a:pPr>
            <a:r>
              <a:rPr lang="en-US" sz="2100" b="1"/>
              <a:t>Changed the title of Article VIII from “Special Interest Groups and Standing Committees” to “Special Interest Groups and Committees” to be more inclusive of what is actually addressed in the article.</a:t>
            </a:r>
            <a:endParaRPr sz="2100" b="1"/>
          </a:p>
          <a:p>
            <a:pPr marL="457200" lvl="0" indent="-361950" algn="l" rtl="0">
              <a:lnSpc>
                <a:spcPct val="100000"/>
              </a:lnSpc>
              <a:spcBef>
                <a:spcPts val="1000"/>
              </a:spcBef>
              <a:spcAft>
                <a:spcPts val="1000"/>
              </a:spcAft>
              <a:buSzPts val="2100"/>
              <a:buChar char="●"/>
            </a:pPr>
            <a:r>
              <a:rPr lang="en-US" sz="2100" b="1"/>
              <a:t>Specified who is eligible to be a SIG facilitator, how they are appointed, and the term of their appointment.  A SIG facilitator must be a dues paying or emeritus member of RRHIMA, and will be (re)appointed annually by the board of directors.</a:t>
            </a:r>
            <a:endParaRPr sz="2100" b="1"/>
          </a:p>
        </p:txBody>
      </p:sp>
      <p:pic>
        <p:nvPicPr>
          <p:cNvPr id="163" name="Google Shape;163;g23b29d1cf63_0_0"/>
          <p:cNvPicPr preferRelativeResize="0"/>
          <p:nvPr/>
        </p:nvPicPr>
        <p:blipFill>
          <a:blip r:embed="rId3">
            <a:alphaModFix/>
          </a:blip>
          <a:stretch>
            <a:fillRect/>
          </a:stretch>
        </p:blipFill>
        <p:spPr>
          <a:xfrm>
            <a:off x="5206078" y="5235375"/>
            <a:ext cx="2258422" cy="1383575"/>
          </a:xfrm>
          <a:prstGeom prst="rect">
            <a:avLst/>
          </a:prstGeom>
          <a:noFill/>
          <a:ln>
            <a:noFill/>
          </a:ln>
        </p:spPr>
      </p:pic>
      <p:pic>
        <p:nvPicPr>
          <p:cNvPr id="164" name="Google Shape;164;g23b29d1cf63_0_0" descr="A logo with a building in the background&#10;&#10;Description automatically generated with low confidence"/>
          <p:cNvPicPr preferRelativeResize="0"/>
          <p:nvPr/>
        </p:nvPicPr>
        <p:blipFill rotWithShape="1">
          <a:blip r:embed="rId4">
            <a:alphaModFix/>
          </a:blip>
          <a:srcRect/>
          <a:stretch/>
        </p:blipFill>
        <p:spPr>
          <a:xfrm>
            <a:off x="0" y="0"/>
            <a:ext cx="1938350" cy="1023950"/>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2155</Words>
  <Application>Microsoft Office PowerPoint</Application>
  <PresentationFormat>Widescreen</PresentationFormat>
  <Paragraphs>197</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Roboto</vt:lpstr>
      <vt:lpstr>Calibri</vt:lpstr>
      <vt:lpstr>Geometric</vt:lpstr>
      <vt:lpstr>PowerPoint Presentation</vt:lpstr>
      <vt:lpstr>RRHIMA 2022-2023 Board of Directors</vt:lpstr>
      <vt:lpstr>Updated Mission and Vision Statements </vt:lpstr>
      <vt:lpstr>2022 – 2023 Accomplishments</vt:lpstr>
      <vt:lpstr>Strategic Plan for 2022-2023  </vt:lpstr>
      <vt:lpstr>Strategic Plan 2022 </vt:lpstr>
      <vt:lpstr>AHIMA Membership –  114 Members</vt:lpstr>
      <vt:lpstr>2022-2023 RRHIMA Bylaw Changes</vt:lpstr>
      <vt:lpstr>2022-2023 RRHIMA Bylaw Changes Continued</vt:lpstr>
      <vt:lpstr>2022-2023 RRHIMA Bylaw Changes Continued</vt:lpstr>
      <vt:lpstr>RRHIMA Procedure Manual Updates</vt:lpstr>
      <vt:lpstr>Communications Report</vt:lpstr>
      <vt:lpstr>HIP Week - April 17, 2023 -April 21, 2023</vt:lpstr>
      <vt:lpstr>Education </vt:lpstr>
      <vt:lpstr>Education Report:   2022 Fall Webinar Series </vt:lpstr>
      <vt:lpstr>Education:  2023 Spring Webinar Series</vt:lpstr>
      <vt:lpstr>Education - Spring 2023 continued</vt:lpstr>
      <vt:lpstr>Special Interest Groups (SIGs)</vt:lpstr>
      <vt:lpstr>Finance</vt:lpstr>
      <vt:lpstr>Finance - Expense/Revenue Summary</vt:lpstr>
      <vt:lpstr>Election Results </vt:lpstr>
      <vt:lpstr>              RRHIMA  Annual August  Picnic</vt:lpstr>
      <vt:lpstr>PowerPoint Presentation</vt:lpstr>
      <vt:lpstr>ALFRED STATE HIM STUDENTS</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Pasciak</dc:creator>
  <cp:lastModifiedBy>Mary Pasciak</cp:lastModifiedBy>
  <cp:revision>2</cp:revision>
  <dcterms:created xsi:type="dcterms:W3CDTF">2023-04-20T19:32:41Z</dcterms:created>
  <dcterms:modified xsi:type="dcterms:W3CDTF">2023-06-26T20:42:15Z</dcterms:modified>
</cp:coreProperties>
</file>